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5" r:id="rId4"/>
  </p:sldMasterIdLst>
  <p:notesMasterIdLst>
    <p:notesMasterId r:id="rId50"/>
  </p:notesMasterIdLst>
  <p:sldIdLst>
    <p:sldId id="770" r:id="rId5"/>
    <p:sldId id="831" r:id="rId6"/>
    <p:sldId id="832" r:id="rId7"/>
    <p:sldId id="833" r:id="rId8"/>
    <p:sldId id="453" r:id="rId9"/>
    <p:sldId id="361" r:id="rId10"/>
    <p:sldId id="434" r:id="rId11"/>
    <p:sldId id="566" r:id="rId12"/>
    <p:sldId id="757" r:id="rId13"/>
    <p:sldId id="703" r:id="rId14"/>
    <p:sldId id="466" r:id="rId15"/>
    <p:sldId id="855" r:id="rId16"/>
    <p:sldId id="838" r:id="rId17"/>
    <p:sldId id="835" r:id="rId18"/>
    <p:sldId id="813" r:id="rId19"/>
    <p:sldId id="717" r:id="rId20"/>
    <p:sldId id="720" r:id="rId21"/>
    <p:sldId id="718" r:id="rId22"/>
    <p:sldId id="836" r:id="rId23"/>
    <p:sldId id="859" r:id="rId24"/>
    <p:sldId id="722" r:id="rId25"/>
    <p:sldId id="724" r:id="rId26"/>
    <p:sldId id="773" r:id="rId27"/>
    <p:sldId id="729" r:id="rId28"/>
    <p:sldId id="857" r:id="rId29"/>
    <p:sldId id="610" r:id="rId30"/>
    <p:sldId id="609" r:id="rId31"/>
    <p:sldId id="834" r:id="rId32"/>
    <p:sldId id="448" r:id="rId33"/>
    <p:sldId id="504" r:id="rId34"/>
    <p:sldId id="482" r:id="rId35"/>
    <p:sldId id="469" r:id="rId36"/>
    <p:sldId id="854" r:id="rId37"/>
    <p:sldId id="856" r:id="rId38"/>
    <p:sldId id="849" r:id="rId39"/>
    <p:sldId id="862" r:id="rId40"/>
    <p:sldId id="621" r:id="rId41"/>
    <p:sldId id="753" r:id="rId42"/>
    <p:sldId id="763" r:id="rId43"/>
    <p:sldId id="847" r:id="rId44"/>
    <p:sldId id="819" r:id="rId45"/>
    <p:sldId id="837" r:id="rId46"/>
    <p:sldId id="822" r:id="rId47"/>
    <p:sldId id="820" r:id="rId48"/>
    <p:sldId id="821" r:id="rId4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Rodrigues Cotta" initials="CRC" lastIdx="1" clrIdx="0">
    <p:extLst>
      <p:ext uri="{19B8F6BF-5375-455C-9EA6-DF929625EA0E}">
        <p15:presenceInfo xmlns:p15="http://schemas.microsoft.com/office/powerpoint/2012/main" userId="S::carla.cotta@cgu.gov.br::6adc46cb-c31f-41fe-bff8-c587d09356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B3"/>
    <a:srgbClr val="E466BA"/>
    <a:srgbClr val="FFFF00"/>
    <a:srgbClr val="FF9900"/>
    <a:srgbClr val="E7923D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5DE63-FD63-2C50-B5FA-4A5604E2AD0C}" v="24" dt="2024-09-23T14:21:31.408"/>
    <p1510:client id="{B80DF419-73EC-D1D9-1BAA-A6C885D55896}" v="69" dt="2024-09-23T11:05:34.439"/>
    <p1510:client id="{C5203ED4-545B-1C31-C964-5B2B648FBC34}" v="512" dt="2024-09-23T19:22:00.220"/>
    <p1510:client id="{CF3830E1-6BD0-4AE7-902A-89C28E95AF84}" v="55" dt="2024-09-23T19:55:08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Relat&#243;rio%20Final.docx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Relat&#243;rio%20Final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E0869-4631-4DD3-98A2-5161477B764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A8B97F3-AD40-4A74-9000-02BF92B60A16}">
      <dgm:prSet phldrT="[Texto]" custT="1"/>
      <dgm:spPr/>
      <dgm:t>
        <a:bodyPr/>
        <a:lstStyle/>
        <a:p>
          <a:r>
            <a:rPr lang="pt-BR" sz="9600" b="1"/>
            <a:t>CGU</a:t>
          </a:r>
        </a:p>
      </dgm:t>
    </dgm:pt>
    <dgm:pt modelId="{5B3948DC-AA77-4EA5-9013-B2E8A515E164}" type="parTrans" cxnId="{268980DE-DD46-4DF9-A8C0-CAAFE8BD30ED}">
      <dgm:prSet/>
      <dgm:spPr/>
      <dgm:t>
        <a:bodyPr/>
        <a:lstStyle/>
        <a:p>
          <a:endParaRPr lang="pt-BR"/>
        </a:p>
      </dgm:t>
    </dgm:pt>
    <dgm:pt modelId="{69A715C7-FD3D-499A-802D-310BD7FEB9E1}" type="sibTrans" cxnId="{268980DE-DD46-4DF9-A8C0-CAAFE8BD30ED}">
      <dgm:prSet/>
      <dgm:spPr/>
      <dgm:t>
        <a:bodyPr/>
        <a:lstStyle/>
        <a:p>
          <a:endParaRPr lang="pt-BR"/>
        </a:p>
      </dgm:t>
    </dgm:pt>
    <dgm:pt modelId="{D1E36C1B-D68A-478C-8595-B03849418491}">
      <dgm:prSet phldrT="[Texto]"/>
      <dgm:spPr/>
      <dgm:t>
        <a:bodyPr/>
        <a:lstStyle/>
        <a:p>
          <a:r>
            <a:rPr lang="pt-BR" b="1"/>
            <a:t>Ouvidoria Geral da União</a:t>
          </a:r>
        </a:p>
      </dgm:t>
    </dgm:pt>
    <dgm:pt modelId="{9772A2C9-F513-42AB-9217-C1D0E45A03B1}" type="parTrans" cxnId="{34401DFA-27E3-4C7C-8D91-97591E0AF9B7}">
      <dgm:prSet/>
      <dgm:spPr/>
      <dgm:t>
        <a:bodyPr/>
        <a:lstStyle/>
        <a:p>
          <a:endParaRPr lang="pt-BR"/>
        </a:p>
      </dgm:t>
    </dgm:pt>
    <dgm:pt modelId="{6AD9DBF9-F4E8-4D31-9EE3-040621CC0118}" type="sibTrans" cxnId="{34401DFA-27E3-4C7C-8D91-97591E0AF9B7}">
      <dgm:prSet/>
      <dgm:spPr/>
      <dgm:t>
        <a:bodyPr/>
        <a:lstStyle/>
        <a:p>
          <a:endParaRPr lang="pt-BR"/>
        </a:p>
      </dgm:t>
    </dgm:pt>
    <dgm:pt modelId="{E033F56D-C9BE-4822-857A-8C970BCA6290}">
      <dgm:prSet phldrT="[Texto]"/>
      <dgm:spPr/>
      <dgm:t>
        <a:bodyPr/>
        <a:lstStyle/>
        <a:p>
          <a:r>
            <a:rPr lang="pt-BR" b="1"/>
            <a:t>Secretaria Federal de Controle Interno</a:t>
          </a:r>
        </a:p>
      </dgm:t>
    </dgm:pt>
    <dgm:pt modelId="{AB933C3D-76E2-47A4-B178-3851E6154C2E}" type="parTrans" cxnId="{EA7F8AD2-D454-4BBA-97A8-FE65FDEB50D2}">
      <dgm:prSet/>
      <dgm:spPr/>
      <dgm:t>
        <a:bodyPr/>
        <a:lstStyle/>
        <a:p>
          <a:endParaRPr lang="pt-BR"/>
        </a:p>
      </dgm:t>
    </dgm:pt>
    <dgm:pt modelId="{E8E00689-68B1-4A84-BE44-D11BAB53EE62}" type="sibTrans" cxnId="{EA7F8AD2-D454-4BBA-97A8-FE65FDEB50D2}">
      <dgm:prSet/>
      <dgm:spPr/>
      <dgm:t>
        <a:bodyPr/>
        <a:lstStyle/>
        <a:p>
          <a:endParaRPr lang="pt-BR"/>
        </a:p>
      </dgm:t>
    </dgm:pt>
    <dgm:pt modelId="{A96821A3-CD44-448A-8F56-C61F9A8A29CC}">
      <dgm:prSet phldrT="[Texto]"/>
      <dgm:spPr/>
      <dgm:t>
        <a:bodyPr/>
        <a:lstStyle/>
        <a:p>
          <a:r>
            <a:rPr lang="pt-BR" b="1"/>
            <a:t>Secretaria de Integridade Privada</a:t>
          </a:r>
        </a:p>
      </dgm:t>
    </dgm:pt>
    <dgm:pt modelId="{B09FFB45-ACBE-4ABF-8E68-8ACA6AF5EB8C}" type="parTrans" cxnId="{9CB02B5A-4534-440E-9E4F-B4D72E4F03DF}">
      <dgm:prSet/>
      <dgm:spPr/>
      <dgm:t>
        <a:bodyPr/>
        <a:lstStyle/>
        <a:p>
          <a:endParaRPr lang="pt-BR"/>
        </a:p>
      </dgm:t>
    </dgm:pt>
    <dgm:pt modelId="{ED9C6C52-0FB1-4FA3-ABC5-5934190DE0CF}" type="sibTrans" cxnId="{9CB02B5A-4534-440E-9E4F-B4D72E4F03DF}">
      <dgm:prSet/>
      <dgm:spPr/>
      <dgm:t>
        <a:bodyPr/>
        <a:lstStyle/>
        <a:p>
          <a:endParaRPr lang="pt-BR"/>
        </a:p>
      </dgm:t>
    </dgm:pt>
    <dgm:pt modelId="{9B1500B3-36DC-469B-B993-CB48112E0E8E}">
      <dgm:prSet phldrT="[Texto]"/>
      <dgm:spPr/>
      <dgm:t>
        <a:bodyPr/>
        <a:lstStyle/>
        <a:p>
          <a:r>
            <a:rPr lang="pt-BR" b="1"/>
            <a:t>Corregedoria-Geral da União</a:t>
          </a:r>
        </a:p>
      </dgm:t>
    </dgm:pt>
    <dgm:pt modelId="{2F873BEA-F9D5-4424-AE15-E0C05BD53F4E}" type="parTrans" cxnId="{978AF37B-2D5A-4D8C-8599-59FB307045A9}">
      <dgm:prSet/>
      <dgm:spPr/>
      <dgm:t>
        <a:bodyPr/>
        <a:lstStyle/>
        <a:p>
          <a:endParaRPr lang="pt-BR"/>
        </a:p>
      </dgm:t>
    </dgm:pt>
    <dgm:pt modelId="{B7AC38F6-7D7A-43D8-AA78-1701CC4FD8C5}" type="sibTrans" cxnId="{978AF37B-2D5A-4D8C-8599-59FB307045A9}">
      <dgm:prSet/>
      <dgm:spPr/>
      <dgm:t>
        <a:bodyPr/>
        <a:lstStyle/>
        <a:p>
          <a:endParaRPr lang="pt-BR"/>
        </a:p>
      </dgm:t>
    </dgm:pt>
    <dgm:pt modelId="{080E9174-8DBA-4A6D-98B1-1CE2E2A86FCC}">
      <dgm:prSet phldrT="[Texto]"/>
      <dgm:spPr/>
      <dgm:t>
        <a:bodyPr/>
        <a:lstStyle/>
        <a:p>
          <a:r>
            <a:rPr lang="pt-BR" b="1"/>
            <a:t>Secretaria de Integridade Pública</a:t>
          </a:r>
        </a:p>
      </dgm:t>
    </dgm:pt>
    <dgm:pt modelId="{554679D5-3931-463B-AB07-877CFB16FE8A}" type="parTrans" cxnId="{5732C86A-7DCA-4A01-84D5-1BA02FF4EFDA}">
      <dgm:prSet/>
      <dgm:spPr/>
      <dgm:t>
        <a:bodyPr/>
        <a:lstStyle/>
        <a:p>
          <a:endParaRPr lang="pt-BR"/>
        </a:p>
      </dgm:t>
    </dgm:pt>
    <dgm:pt modelId="{9EDB8417-14E9-4CB4-92A5-9130E54AE243}" type="sibTrans" cxnId="{5732C86A-7DCA-4A01-84D5-1BA02FF4EFDA}">
      <dgm:prSet/>
      <dgm:spPr/>
      <dgm:t>
        <a:bodyPr/>
        <a:lstStyle/>
        <a:p>
          <a:endParaRPr lang="pt-BR"/>
        </a:p>
      </dgm:t>
    </dgm:pt>
    <dgm:pt modelId="{36F1377A-B212-4367-89FF-9F754D9C8F7A}">
      <dgm:prSet phldrT="[Texto]"/>
      <dgm:spPr/>
      <dgm:t>
        <a:bodyPr/>
        <a:lstStyle/>
        <a:p>
          <a:r>
            <a:rPr lang="pt-BR" b="1"/>
            <a:t>Secretaria Nacional de Acesso à Informação</a:t>
          </a:r>
        </a:p>
      </dgm:t>
    </dgm:pt>
    <dgm:pt modelId="{13053899-2580-4878-996C-813C0DD12C78}" type="parTrans" cxnId="{5CE63056-B5D0-4CC2-AD7C-E777D0FDAF80}">
      <dgm:prSet/>
      <dgm:spPr/>
      <dgm:t>
        <a:bodyPr/>
        <a:lstStyle/>
        <a:p>
          <a:endParaRPr lang="pt-BR"/>
        </a:p>
      </dgm:t>
    </dgm:pt>
    <dgm:pt modelId="{F2B35FCE-2CD6-4146-B656-465C0371D48B}" type="sibTrans" cxnId="{5CE63056-B5D0-4CC2-AD7C-E777D0FDAF80}">
      <dgm:prSet/>
      <dgm:spPr/>
      <dgm:t>
        <a:bodyPr/>
        <a:lstStyle/>
        <a:p>
          <a:endParaRPr lang="pt-BR"/>
        </a:p>
      </dgm:t>
    </dgm:pt>
    <dgm:pt modelId="{2C54158B-9B65-4C9F-9639-FF1463251EFF}" type="pres">
      <dgm:prSet presAssocID="{B28E0869-4631-4DD3-98A2-5161477B7645}" presName="composite" presStyleCnt="0">
        <dgm:presLayoutVars>
          <dgm:chMax val="1"/>
          <dgm:dir/>
          <dgm:resizeHandles val="exact"/>
        </dgm:presLayoutVars>
      </dgm:prSet>
      <dgm:spPr/>
    </dgm:pt>
    <dgm:pt modelId="{09E0F90F-204B-4645-9E7C-10213A97C4EA}" type="pres">
      <dgm:prSet presAssocID="{B28E0869-4631-4DD3-98A2-5161477B7645}" presName="radial" presStyleCnt="0">
        <dgm:presLayoutVars>
          <dgm:animLvl val="ctr"/>
        </dgm:presLayoutVars>
      </dgm:prSet>
      <dgm:spPr/>
    </dgm:pt>
    <dgm:pt modelId="{2E994C4E-2C28-49E3-BAAB-C8171E119CA6}" type="pres">
      <dgm:prSet presAssocID="{9A8B97F3-AD40-4A74-9000-02BF92B60A16}" presName="centerShape" presStyleLbl="vennNode1" presStyleIdx="0" presStyleCnt="7"/>
      <dgm:spPr/>
    </dgm:pt>
    <dgm:pt modelId="{E5E125E2-3E07-4717-BA1E-2FDDB78B7CB0}" type="pres">
      <dgm:prSet presAssocID="{D1E36C1B-D68A-478C-8595-B03849418491}" presName="node" presStyleLbl="vennNode1" presStyleIdx="1" presStyleCnt="7">
        <dgm:presLayoutVars>
          <dgm:bulletEnabled val="1"/>
        </dgm:presLayoutVars>
      </dgm:prSet>
      <dgm:spPr/>
    </dgm:pt>
    <dgm:pt modelId="{F3109655-F59C-4DA5-97EF-9996C06AEB8B}" type="pres">
      <dgm:prSet presAssocID="{E033F56D-C9BE-4822-857A-8C970BCA6290}" presName="node" presStyleLbl="vennNode1" presStyleIdx="2" presStyleCnt="7">
        <dgm:presLayoutVars>
          <dgm:bulletEnabled val="1"/>
        </dgm:presLayoutVars>
      </dgm:prSet>
      <dgm:spPr/>
    </dgm:pt>
    <dgm:pt modelId="{7FB03E57-A67A-4A4F-A9BA-CB7CBC481BFB}" type="pres">
      <dgm:prSet presAssocID="{A96821A3-CD44-448A-8F56-C61F9A8A29CC}" presName="node" presStyleLbl="vennNode1" presStyleIdx="3" presStyleCnt="7">
        <dgm:presLayoutVars>
          <dgm:bulletEnabled val="1"/>
        </dgm:presLayoutVars>
      </dgm:prSet>
      <dgm:spPr/>
    </dgm:pt>
    <dgm:pt modelId="{1D67CCE2-0EA1-4EA6-B7F9-5695A43388CB}" type="pres">
      <dgm:prSet presAssocID="{9B1500B3-36DC-469B-B993-CB48112E0E8E}" presName="node" presStyleLbl="vennNode1" presStyleIdx="4" presStyleCnt="7">
        <dgm:presLayoutVars>
          <dgm:bulletEnabled val="1"/>
        </dgm:presLayoutVars>
      </dgm:prSet>
      <dgm:spPr/>
    </dgm:pt>
    <dgm:pt modelId="{B037AC99-1F39-406A-A2B1-CD016D4535A8}" type="pres">
      <dgm:prSet presAssocID="{080E9174-8DBA-4A6D-98B1-1CE2E2A86FCC}" presName="node" presStyleLbl="vennNode1" presStyleIdx="5" presStyleCnt="7">
        <dgm:presLayoutVars>
          <dgm:bulletEnabled val="1"/>
        </dgm:presLayoutVars>
      </dgm:prSet>
      <dgm:spPr/>
    </dgm:pt>
    <dgm:pt modelId="{91ACC64B-B77A-4105-BCCD-6E848F926444}" type="pres">
      <dgm:prSet presAssocID="{36F1377A-B212-4367-89FF-9F754D9C8F7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0DBA9C02-5962-4121-BC86-5EE1C18743AB}" type="presOf" srcId="{080E9174-8DBA-4A6D-98B1-1CE2E2A86FCC}" destId="{B037AC99-1F39-406A-A2B1-CD016D4535A8}" srcOrd="0" destOrd="0" presId="urn:microsoft.com/office/officeart/2005/8/layout/radial3"/>
    <dgm:cxn modelId="{BE49641E-B622-41B9-A49E-9BCA1D20C2F9}" type="presOf" srcId="{E033F56D-C9BE-4822-857A-8C970BCA6290}" destId="{F3109655-F59C-4DA5-97EF-9996C06AEB8B}" srcOrd="0" destOrd="0" presId="urn:microsoft.com/office/officeart/2005/8/layout/radial3"/>
    <dgm:cxn modelId="{DC4A5A25-B6E2-47F5-94B4-11C7C2890AB9}" type="presOf" srcId="{D1E36C1B-D68A-478C-8595-B03849418491}" destId="{E5E125E2-3E07-4717-BA1E-2FDDB78B7CB0}" srcOrd="0" destOrd="0" presId="urn:microsoft.com/office/officeart/2005/8/layout/radial3"/>
    <dgm:cxn modelId="{A2B2D669-311E-4FE0-8D1E-EB3FC17BD65B}" type="presOf" srcId="{9B1500B3-36DC-469B-B993-CB48112E0E8E}" destId="{1D67CCE2-0EA1-4EA6-B7F9-5695A43388CB}" srcOrd="0" destOrd="0" presId="urn:microsoft.com/office/officeart/2005/8/layout/radial3"/>
    <dgm:cxn modelId="{5732C86A-7DCA-4A01-84D5-1BA02FF4EFDA}" srcId="{9A8B97F3-AD40-4A74-9000-02BF92B60A16}" destId="{080E9174-8DBA-4A6D-98B1-1CE2E2A86FCC}" srcOrd="4" destOrd="0" parTransId="{554679D5-3931-463B-AB07-877CFB16FE8A}" sibTransId="{9EDB8417-14E9-4CB4-92A5-9130E54AE243}"/>
    <dgm:cxn modelId="{2B33FC74-2AA0-42DE-ADBD-D66EC6C3DA17}" type="presOf" srcId="{B28E0869-4631-4DD3-98A2-5161477B7645}" destId="{2C54158B-9B65-4C9F-9639-FF1463251EFF}" srcOrd="0" destOrd="0" presId="urn:microsoft.com/office/officeart/2005/8/layout/radial3"/>
    <dgm:cxn modelId="{5CE63056-B5D0-4CC2-AD7C-E777D0FDAF80}" srcId="{9A8B97F3-AD40-4A74-9000-02BF92B60A16}" destId="{36F1377A-B212-4367-89FF-9F754D9C8F7A}" srcOrd="5" destOrd="0" parTransId="{13053899-2580-4878-996C-813C0DD12C78}" sibTransId="{F2B35FCE-2CD6-4146-B656-465C0371D48B}"/>
    <dgm:cxn modelId="{9CB02B5A-4534-440E-9E4F-B4D72E4F03DF}" srcId="{9A8B97F3-AD40-4A74-9000-02BF92B60A16}" destId="{A96821A3-CD44-448A-8F56-C61F9A8A29CC}" srcOrd="2" destOrd="0" parTransId="{B09FFB45-ACBE-4ABF-8E68-8ACA6AF5EB8C}" sibTransId="{ED9C6C52-0FB1-4FA3-ABC5-5934190DE0CF}"/>
    <dgm:cxn modelId="{978AF37B-2D5A-4D8C-8599-59FB307045A9}" srcId="{9A8B97F3-AD40-4A74-9000-02BF92B60A16}" destId="{9B1500B3-36DC-469B-B993-CB48112E0E8E}" srcOrd="3" destOrd="0" parTransId="{2F873BEA-F9D5-4424-AE15-E0C05BD53F4E}" sibTransId="{B7AC38F6-7D7A-43D8-AA78-1701CC4FD8C5}"/>
    <dgm:cxn modelId="{11D9808C-8139-4C95-8861-7D78669F11E0}" type="presOf" srcId="{A96821A3-CD44-448A-8F56-C61F9A8A29CC}" destId="{7FB03E57-A67A-4A4F-A9BA-CB7CBC481BFB}" srcOrd="0" destOrd="0" presId="urn:microsoft.com/office/officeart/2005/8/layout/radial3"/>
    <dgm:cxn modelId="{EA7F8AD2-D454-4BBA-97A8-FE65FDEB50D2}" srcId="{9A8B97F3-AD40-4A74-9000-02BF92B60A16}" destId="{E033F56D-C9BE-4822-857A-8C970BCA6290}" srcOrd="1" destOrd="0" parTransId="{AB933C3D-76E2-47A4-B178-3851E6154C2E}" sibTransId="{E8E00689-68B1-4A84-BE44-D11BAB53EE62}"/>
    <dgm:cxn modelId="{F02A78DE-10D1-4140-B928-C1DB64E36A4D}" type="presOf" srcId="{9A8B97F3-AD40-4A74-9000-02BF92B60A16}" destId="{2E994C4E-2C28-49E3-BAAB-C8171E119CA6}" srcOrd="0" destOrd="0" presId="urn:microsoft.com/office/officeart/2005/8/layout/radial3"/>
    <dgm:cxn modelId="{268980DE-DD46-4DF9-A8C0-CAAFE8BD30ED}" srcId="{B28E0869-4631-4DD3-98A2-5161477B7645}" destId="{9A8B97F3-AD40-4A74-9000-02BF92B60A16}" srcOrd="0" destOrd="0" parTransId="{5B3948DC-AA77-4EA5-9013-B2E8A515E164}" sibTransId="{69A715C7-FD3D-499A-802D-310BD7FEB9E1}"/>
    <dgm:cxn modelId="{EFAB76F9-B8A5-4F52-BA2D-42F9F7B93C4F}" type="presOf" srcId="{36F1377A-B212-4367-89FF-9F754D9C8F7A}" destId="{91ACC64B-B77A-4105-BCCD-6E848F926444}" srcOrd="0" destOrd="0" presId="urn:microsoft.com/office/officeart/2005/8/layout/radial3"/>
    <dgm:cxn modelId="{34401DFA-27E3-4C7C-8D91-97591E0AF9B7}" srcId="{9A8B97F3-AD40-4A74-9000-02BF92B60A16}" destId="{D1E36C1B-D68A-478C-8595-B03849418491}" srcOrd="0" destOrd="0" parTransId="{9772A2C9-F513-42AB-9217-C1D0E45A03B1}" sibTransId="{6AD9DBF9-F4E8-4D31-9EE3-040621CC0118}"/>
    <dgm:cxn modelId="{D3EB6DDB-8086-4DE8-B2D2-AF113F772D21}" type="presParOf" srcId="{2C54158B-9B65-4C9F-9639-FF1463251EFF}" destId="{09E0F90F-204B-4645-9E7C-10213A97C4EA}" srcOrd="0" destOrd="0" presId="urn:microsoft.com/office/officeart/2005/8/layout/radial3"/>
    <dgm:cxn modelId="{752BBB6C-73CB-4E0E-9E2D-191493421FFE}" type="presParOf" srcId="{09E0F90F-204B-4645-9E7C-10213A97C4EA}" destId="{2E994C4E-2C28-49E3-BAAB-C8171E119CA6}" srcOrd="0" destOrd="0" presId="urn:microsoft.com/office/officeart/2005/8/layout/radial3"/>
    <dgm:cxn modelId="{1D1AF45C-E248-423A-BD1E-3989FE8D0F73}" type="presParOf" srcId="{09E0F90F-204B-4645-9E7C-10213A97C4EA}" destId="{E5E125E2-3E07-4717-BA1E-2FDDB78B7CB0}" srcOrd="1" destOrd="0" presId="urn:microsoft.com/office/officeart/2005/8/layout/radial3"/>
    <dgm:cxn modelId="{FCBCF9A9-EA13-48D6-AA8B-4D852EEDEB4E}" type="presParOf" srcId="{09E0F90F-204B-4645-9E7C-10213A97C4EA}" destId="{F3109655-F59C-4DA5-97EF-9996C06AEB8B}" srcOrd="2" destOrd="0" presId="urn:microsoft.com/office/officeart/2005/8/layout/radial3"/>
    <dgm:cxn modelId="{30F7C9A0-38FE-4B2B-8D39-829968620297}" type="presParOf" srcId="{09E0F90F-204B-4645-9E7C-10213A97C4EA}" destId="{7FB03E57-A67A-4A4F-A9BA-CB7CBC481BFB}" srcOrd="3" destOrd="0" presId="urn:microsoft.com/office/officeart/2005/8/layout/radial3"/>
    <dgm:cxn modelId="{03E557AF-407F-4C2B-8701-33216E073C32}" type="presParOf" srcId="{09E0F90F-204B-4645-9E7C-10213A97C4EA}" destId="{1D67CCE2-0EA1-4EA6-B7F9-5695A43388CB}" srcOrd="4" destOrd="0" presId="urn:microsoft.com/office/officeart/2005/8/layout/radial3"/>
    <dgm:cxn modelId="{BE9EE340-8878-467C-B9D0-110ACBD0269D}" type="presParOf" srcId="{09E0F90F-204B-4645-9E7C-10213A97C4EA}" destId="{B037AC99-1F39-406A-A2B1-CD016D4535A8}" srcOrd="5" destOrd="0" presId="urn:microsoft.com/office/officeart/2005/8/layout/radial3"/>
    <dgm:cxn modelId="{A768C976-4DF2-45D8-8C7C-A03D6DE4D4D2}" type="presParOf" srcId="{09E0F90F-204B-4645-9E7C-10213A97C4EA}" destId="{91ACC64B-B77A-4105-BCCD-6E848F92644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65FFC-3788-4B81-A0B9-5341FBEC8E96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900D057-00C2-4F7B-B7C6-94595EC613F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>
              <a:solidFill>
                <a:schemeClr val="bg1"/>
              </a:solidFill>
            </a:rPr>
            <a:t>Corregedoria-Geral da União</a:t>
          </a:r>
        </a:p>
      </dgm:t>
    </dgm:pt>
    <dgm:pt modelId="{2BE0BA3E-06CD-44D4-9657-81AE5FF7ADF3}" type="parTrans" cxnId="{6B68BD7B-C85F-4E93-89EA-83941DD862A1}">
      <dgm:prSet/>
      <dgm:spPr/>
      <dgm:t>
        <a:bodyPr/>
        <a:lstStyle/>
        <a:p>
          <a:endParaRPr lang="pt-BR"/>
        </a:p>
      </dgm:t>
    </dgm:pt>
    <dgm:pt modelId="{2D5E2217-0AE1-4432-8D42-4A6148726880}" type="sibTrans" cxnId="{6B68BD7B-C85F-4E93-89EA-83941DD862A1}">
      <dgm:prSet/>
      <dgm:spPr/>
      <dgm:t>
        <a:bodyPr/>
        <a:lstStyle/>
        <a:p>
          <a:endParaRPr lang="pt-BR"/>
        </a:p>
      </dgm:t>
    </dgm:pt>
    <dgm:pt modelId="{E68244B1-085D-40A4-AFA2-A58E170FC9A8}">
      <dgm:prSet phldrT="[Texto]"/>
      <dgm:spPr/>
      <dgm:t>
        <a:bodyPr/>
        <a:lstStyle/>
        <a:p>
          <a:r>
            <a:rPr lang="pt-BR" b="1">
              <a:ln>
                <a:noFill/>
              </a:ln>
              <a:solidFill>
                <a:schemeClr val="tx1"/>
              </a:solidFill>
            </a:rPr>
            <a:t>Diretoria de Articulação, Monitoramento e Supervisão do SisCor</a:t>
          </a:r>
        </a:p>
      </dgm:t>
    </dgm:pt>
    <dgm:pt modelId="{30A5A2CE-3A36-42CD-AF13-85E41BFDF276}" type="parTrans" cxnId="{68891D26-EF1B-42C8-BD2D-00992952B95C}">
      <dgm:prSet/>
      <dgm:spPr/>
      <dgm:t>
        <a:bodyPr/>
        <a:lstStyle/>
        <a:p>
          <a:endParaRPr lang="pt-BR"/>
        </a:p>
      </dgm:t>
    </dgm:pt>
    <dgm:pt modelId="{D60EE0AF-0291-466C-A90B-E9E822F45427}" type="sibTrans" cxnId="{68891D26-EF1B-42C8-BD2D-00992952B95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pt-BR"/>
        </a:p>
      </dgm:t>
    </dgm:pt>
    <dgm:pt modelId="{842F1C54-7683-4EF1-BF2E-9B2F2496C415}">
      <dgm:prSet phldrT="[Texto]"/>
      <dgm:spPr/>
      <dgm:t>
        <a:bodyPr/>
        <a:lstStyle/>
        <a:p>
          <a:r>
            <a:rPr lang="pt-BR" b="1">
              <a:ln>
                <a:noFill/>
              </a:ln>
              <a:solidFill>
                <a:schemeClr val="tx1"/>
              </a:solidFill>
            </a:rPr>
            <a:t>Diretoria de Resp. de Agentes Públicos</a:t>
          </a:r>
        </a:p>
      </dgm:t>
    </dgm:pt>
    <dgm:pt modelId="{9B4C6F9A-CD48-4712-A8CC-144454C1EA2E}" type="parTrans" cxnId="{BA4AB377-CE5B-4B70-B54F-EBABF155A6F4}">
      <dgm:prSet/>
      <dgm:spPr/>
      <dgm:t>
        <a:bodyPr/>
        <a:lstStyle/>
        <a:p>
          <a:endParaRPr lang="pt-BR"/>
        </a:p>
      </dgm:t>
    </dgm:pt>
    <dgm:pt modelId="{32D849EA-E8FF-4F83-866D-0BE49EFEB56B}" type="sibTrans" cxnId="{BA4AB377-CE5B-4B70-B54F-EBABF155A6F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9E1F2FA8-68E0-4FE6-A6BF-BB84F73408D5}">
      <dgm:prSet phldrT="[Texto]"/>
      <dgm:spPr/>
      <dgm:t>
        <a:bodyPr/>
        <a:lstStyle/>
        <a:p>
          <a:endParaRPr lang="pt-BR"/>
        </a:p>
      </dgm:t>
    </dgm:pt>
    <dgm:pt modelId="{F05E383D-EEBB-4F89-AF7A-2F84345507B5}" type="parTrans" cxnId="{21734026-30A3-4660-B288-A48010E87714}">
      <dgm:prSet/>
      <dgm:spPr/>
      <dgm:t>
        <a:bodyPr/>
        <a:lstStyle/>
        <a:p>
          <a:endParaRPr lang="pt-BR"/>
        </a:p>
      </dgm:t>
    </dgm:pt>
    <dgm:pt modelId="{61289FF5-B525-4095-AE3E-FDA432EA56D7}" type="sibTrans" cxnId="{21734026-30A3-4660-B288-A48010E87714}">
      <dgm:prSet/>
      <dgm:spPr/>
      <dgm:t>
        <a:bodyPr/>
        <a:lstStyle/>
        <a:p>
          <a:endParaRPr lang="pt-BR"/>
        </a:p>
      </dgm:t>
    </dgm:pt>
    <dgm:pt modelId="{F0392CDD-D464-4E95-BD08-3604306C2E2F}">
      <dgm:prSet phldrT="[Texto]"/>
      <dgm:spPr/>
      <dgm:t>
        <a:bodyPr/>
        <a:lstStyle/>
        <a:p>
          <a:endParaRPr lang="pt-BR"/>
        </a:p>
      </dgm:t>
    </dgm:pt>
    <dgm:pt modelId="{1268C8BA-3343-46F3-A260-92BD54578FF4}" type="parTrans" cxnId="{FCC6DE71-8B14-49AE-9AC3-140C80BC0D8B}">
      <dgm:prSet/>
      <dgm:spPr/>
      <dgm:t>
        <a:bodyPr/>
        <a:lstStyle/>
        <a:p>
          <a:endParaRPr lang="pt-BR"/>
        </a:p>
      </dgm:t>
    </dgm:pt>
    <dgm:pt modelId="{E20560DF-13CA-49B9-B4FF-CBCA4E1AD165}" type="sibTrans" cxnId="{FCC6DE71-8B14-49AE-9AC3-140C80BC0D8B}">
      <dgm:prSet/>
      <dgm:spPr/>
      <dgm:t>
        <a:bodyPr/>
        <a:lstStyle/>
        <a:p>
          <a:endParaRPr lang="pt-BR"/>
        </a:p>
      </dgm:t>
    </dgm:pt>
    <dgm:pt modelId="{D22D4241-EF97-49FC-A7FE-B3E08F0F78D8}" type="pres">
      <dgm:prSet presAssocID="{DDB65FFC-3788-4B81-A0B9-5341FBEC8E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96D14E-3104-4612-9122-D61940F212BD}" type="pres">
      <dgm:prSet presAssocID="{D900D057-00C2-4F7B-B7C6-94595EC613F1}" presName="centerShape" presStyleLbl="node0" presStyleIdx="0" presStyleCnt="1" custLinFactNeighborX="-11930" custLinFactNeighborY="-3248"/>
      <dgm:spPr/>
    </dgm:pt>
    <dgm:pt modelId="{8BA961F8-2EA8-40E9-8D8E-163EB6B5AFFA}" type="pres">
      <dgm:prSet presAssocID="{E68244B1-085D-40A4-AFA2-A58E170FC9A8}" presName="node" presStyleLbl="node1" presStyleIdx="0" presStyleCnt="2" custRadScaleRad="126543" custRadScaleInc="-185955">
        <dgm:presLayoutVars>
          <dgm:bulletEnabled val="1"/>
        </dgm:presLayoutVars>
      </dgm:prSet>
      <dgm:spPr/>
    </dgm:pt>
    <dgm:pt modelId="{318C7BB8-82E8-49B7-861B-8945FBDB9DA2}" type="pres">
      <dgm:prSet presAssocID="{E68244B1-085D-40A4-AFA2-A58E170FC9A8}" presName="dummy" presStyleCnt="0"/>
      <dgm:spPr/>
    </dgm:pt>
    <dgm:pt modelId="{AAD1C3E3-9153-4879-8D67-A30CD989B83C}" type="pres">
      <dgm:prSet presAssocID="{D60EE0AF-0291-466C-A90B-E9E822F45427}" presName="sibTrans" presStyleLbl="sibTrans2D1" presStyleIdx="0" presStyleCnt="2"/>
      <dgm:spPr/>
    </dgm:pt>
    <dgm:pt modelId="{3285E587-70C3-4EED-9263-74487E5C308A}" type="pres">
      <dgm:prSet presAssocID="{842F1C54-7683-4EF1-BF2E-9B2F2496C415}" presName="node" presStyleLbl="node1" presStyleIdx="1" presStyleCnt="2" custRadScaleRad="87908" custRadScaleInc="-93115">
        <dgm:presLayoutVars>
          <dgm:bulletEnabled val="1"/>
        </dgm:presLayoutVars>
      </dgm:prSet>
      <dgm:spPr/>
    </dgm:pt>
    <dgm:pt modelId="{58759760-3C8E-456E-893F-7AD4DAAE0529}" type="pres">
      <dgm:prSet presAssocID="{842F1C54-7683-4EF1-BF2E-9B2F2496C415}" presName="dummy" presStyleCnt="0"/>
      <dgm:spPr/>
    </dgm:pt>
    <dgm:pt modelId="{56AB97D1-FCBC-4A89-B932-FCD0EE52FBDF}" type="pres">
      <dgm:prSet presAssocID="{32D849EA-E8FF-4F83-866D-0BE49EFEB56B}" presName="sibTrans" presStyleLbl="sibTrans2D1" presStyleIdx="1" presStyleCnt="2"/>
      <dgm:spPr/>
    </dgm:pt>
  </dgm:ptLst>
  <dgm:cxnLst>
    <dgm:cxn modelId="{2CF73B01-E1F8-46E9-80B9-4FDB695F4A17}" type="presOf" srcId="{D60EE0AF-0291-466C-A90B-E9E822F45427}" destId="{AAD1C3E3-9153-4879-8D67-A30CD989B83C}" srcOrd="0" destOrd="0" presId="urn:microsoft.com/office/officeart/2005/8/layout/radial6"/>
    <dgm:cxn modelId="{1F1B3708-1234-44ED-9595-98824B5EA14C}" type="presOf" srcId="{842F1C54-7683-4EF1-BF2E-9B2F2496C415}" destId="{3285E587-70C3-4EED-9263-74487E5C308A}" srcOrd="0" destOrd="0" presId="urn:microsoft.com/office/officeart/2005/8/layout/radial6"/>
    <dgm:cxn modelId="{68891D26-EF1B-42C8-BD2D-00992952B95C}" srcId="{D900D057-00C2-4F7B-B7C6-94595EC613F1}" destId="{E68244B1-085D-40A4-AFA2-A58E170FC9A8}" srcOrd="0" destOrd="0" parTransId="{30A5A2CE-3A36-42CD-AF13-85E41BFDF276}" sibTransId="{D60EE0AF-0291-466C-A90B-E9E822F45427}"/>
    <dgm:cxn modelId="{21734026-30A3-4660-B288-A48010E87714}" srcId="{DDB65FFC-3788-4B81-A0B9-5341FBEC8E96}" destId="{9E1F2FA8-68E0-4FE6-A6BF-BB84F73408D5}" srcOrd="1" destOrd="0" parTransId="{F05E383D-EEBB-4F89-AF7A-2F84345507B5}" sibTransId="{61289FF5-B525-4095-AE3E-FDA432EA56D7}"/>
    <dgm:cxn modelId="{2EC66A63-00DA-4B58-B170-05E3921206E6}" type="presOf" srcId="{E68244B1-085D-40A4-AFA2-A58E170FC9A8}" destId="{8BA961F8-2EA8-40E9-8D8E-163EB6B5AFFA}" srcOrd="0" destOrd="0" presId="urn:microsoft.com/office/officeart/2005/8/layout/radial6"/>
    <dgm:cxn modelId="{FCC6DE71-8B14-49AE-9AC3-140C80BC0D8B}" srcId="{DDB65FFC-3788-4B81-A0B9-5341FBEC8E96}" destId="{F0392CDD-D464-4E95-BD08-3604306C2E2F}" srcOrd="2" destOrd="0" parTransId="{1268C8BA-3343-46F3-A260-92BD54578FF4}" sibTransId="{E20560DF-13CA-49B9-B4FF-CBCA4E1AD165}"/>
    <dgm:cxn modelId="{BA4AB377-CE5B-4B70-B54F-EBABF155A6F4}" srcId="{D900D057-00C2-4F7B-B7C6-94595EC613F1}" destId="{842F1C54-7683-4EF1-BF2E-9B2F2496C415}" srcOrd="1" destOrd="0" parTransId="{9B4C6F9A-CD48-4712-A8CC-144454C1EA2E}" sibTransId="{32D849EA-E8FF-4F83-866D-0BE49EFEB56B}"/>
    <dgm:cxn modelId="{A6ED8C79-E038-4942-837A-19456EC73AFB}" type="presOf" srcId="{D900D057-00C2-4F7B-B7C6-94595EC613F1}" destId="{9F96D14E-3104-4612-9122-D61940F212BD}" srcOrd="0" destOrd="0" presId="urn:microsoft.com/office/officeart/2005/8/layout/radial6"/>
    <dgm:cxn modelId="{6B68BD7B-C85F-4E93-89EA-83941DD862A1}" srcId="{DDB65FFC-3788-4B81-A0B9-5341FBEC8E96}" destId="{D900D057-00C2-4F7B-B7C6-94595EC613F1}" srcOrd="0" destOrd="0" parTransId="{2BE0BA3E-06CD-44D4-9657-81AE5FF7ADF3}" sibTransId="{2D5E2217-0AE1-4432-8D42-4A6148726880}"/>
    <dgm:cxn modelId="{39ECCAB9-0AA6-4ADD-A0D0-A041FCC835CD}" type="presOf" srcId="{DDB65FFC-3788-4B81-A0B9-5341FBEC8E96}" destId="{D22D4241-EF97-49FC-A7FE-B3E08F0F78D8}" srcOrd="0" destOrd="0" presId="urn:microsoft.com/office/officeart/2005/8/layout/radial6"/>
    <dgm:cxn modelId="{0C0FDFE9-C7E9-479E-A2D3-3429A128C1F8}" type="presOf" srcId="{32D849EA-E8FF-4F83-866D-0BE49EFEB56B}" destId="{56AB97D1-FCBC-4A89-B932-FCD0EE52FBDF}" srcOrd="0" destOrd="0" presId="urn:microsoft.com/office/officeart/2005/8/layout/radial6"/>
    <dgm:cxn modelId="{38EE6986-2F2E-42DD-B6A4-709E03DF7EB9}" type="presParOf" srcId="{D22D4241-EF97-49FC-A7FE-B3E08F0F78D8}" destId="{9F96D14E-3104-4612-9122-D61940F212BD}" srcOrd="0" destOrd="0" presId="urn:microsoft.com/office/officeart/2005/8/layout/radial6"/>
    <dgm:cxn modelId="{A60C86C4-D313-41C0-9751-EE18DB70E8FA}" type="presParOf" srcId="{D22D4241-EF97-49FC-A7FE-B3E08F0F78D8}" destId="{8BA961F8-2EA8-40E9-8D8E-163EB6B5AFFA}" srcOrd="1" destOrd="0" presId="urn:microsoft.com/office/officeart/2005/8/layout/radial6"/>
    <dgm:cxn modelId="{D5407D73-4B0B-477B-9BE3-5F69C0C784DB}" type="presParOf" srcId="{D22D4241-EF97-49FC-A7FE-B3E08F0F78D8}" destId="{318C7BB8-82E8-49B7-861B-8945FBDB9DA2}" srcOrd="2" destOrd="0" presId="urn:microsoft.com/office/officeart/2005/8/layout/radial6"/>
    <dgm:cxn modelId="{D0DDD404-1676-4E51-A7A7-1F11B66D6253}" type="presParOf" srcId="{D22D4241-EF97-49FC-A7FE-B3E08F0F78D8}" destId="{AAD1C3E3-9153-4879-8D67-A30CD989B83C}" srcOrd="3" destOrd="0" presId="urn:microsoft.com/office/officeart/2005/8/layout/radial6"/>
    <dgm:cxn modelId="{21341EBB-562E-4C70-BC36-AE85275F3EFA}" type="presParOf" srcId="{D22D4241-EF97-49FC-A7FE-B3E08F0F78D8}" destId="{3285E587-70C3-4EED-9263-74487E5C308A}" srcOrd="4" destOrd="0" presId="urn:microsoft.com/office/officeart/2005/8/layout/radial6"/>
    <dgm:cxn modelId="{A46A9207-7822-4AB7-B5CA-C04117F8E9FD}" type="presParOf" srcId="{D22D4241-EF97-49FC-A7FE-B3E08F0F78D8}" destId="{58759760-3C8E-456E-893F-7AD4DAAE0529}" srcOrd="5" destOrd="0" presId="urn:microsoft.com/office/officeart/2005/8/layout/radial6"/>
    <dgm:cxn modelId="{152C0D18-138A-42B7-A706-6A114662C822}" type="presParOf" srcId="{D22D4241-EF97-49FC-A7FE-B3E08F0F78D8}" destId="{56AB97D1-FCBC-4A89-B932-FCD0EE52FBDF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6C99B3-DEF0-461D-844F-09C506BC70D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AA3C25F-83A8-4E52-BA80-426941901C69}">
      <dgm:prSet phldrT="[Texto]"/>
      <dgm:spPr>
        <a:solidFill>
          <a:srgbClr val="FFC000"/>
        </a:solidFill>
        <a:effectLst>
          <a:outerShdw blurRad="50800" dist="38100" dir="10800000" algn="r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w="0" h="0"/>
        </a:sp3d>
      </dgm:spPr>
      <dgm:t>
        <a:bodyPr/>
        <a:lstStyle/>
        <a:p>
          <a:r>
            <a:rPr lang="pt-BR"/>
            <a:t>Prevenção</a:t>
          </a:r>
        </a:p>
      </dgm:t>
    </dgm:pt>
    <dgm:pt modelId="{92DEE8C0-570F-4A0E-9CC5-5EC8EAF2155F}" type="parTrans" cxnId="{5C45FAB2-ABF4-46B2-9F29-9FF5C06F3E1F}">
      <dgm:prSet/>
      <dgm:spPr/>
      <dgm:t>
        <a:bodyPr/>
        <a:lstStyle/>
        <a:p>
          <a:endParaRPr lang="pt-BR"/>
        </a:p>
      </dgm:t>
    </dgm:pt>
    <dgm:pt modelId="{B8208FCA-193E-47E8-826C-D703BD72B043}" type="sibTrans" cxnId="{5C45FAB2-ABF4-46B2-9F29-9FF5C06F3E1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81C9F7F-2D09-43DF-83D5-7BA1A6E93783}">
      <dgm:prSet phldrT="[Texto]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pt-BR"/>
            <a:t>Repressão</a:t>
          </a:r>
        </a:p>
      </dgm:t>
    </dgm:pt>
    <dgm:pt modelId="{3A31730F-5420-4D73-8887-A2E497149E5D}" type="parTrans" cxnId="{DFA252ED-828C-476D-B041-089B1ABF2500}">
      <dgm:prSet/>
      <dgm:spPr/>
      <dgm:t>
        <a:bodyPr/>
        <a:lstStyle/>
        <a:p>
          <a:endParaRPr lang="pt-BR"/>
        </a:p>
      </dgm:t>
    </dgm:pt>
    <dgm:pt modelId="{AA788705-79ED-434E-93FE-1F34278C350D}" type="sibTrans" cxnId="{DFA252ED-828C-476D-B041-089B1ABF2500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B5AFD00E-3C4A-48DD-8C9F-8C79EB5A24B3}">
      <dgm:prSet phldrT="[Texto]"/>
      <dgm:spPr>
        <a:solidFill>
          <a:srgbClr val="002060"/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pt-BR"/>
            <a:t>Direito Adm. Disciplinar</a:t>
          </a:r>
        </a:p>
      </dgm:t>
    </dgm:pt>
    <dgm:pt modelId="{137E222E-287A-40F1-8D69-1314A12FFCA1}" type="parTrans" cxnId="{584E8B8E-6D7D-48F4-9D59-D44B816E6498}">
      <dgm:prSet/>
      <dgm:spPr/>
      <dgm:t>
        <a:bodyPr/>
        <a:lstStyle/>
        <a:p>
          <a:endParaRPr lang="pt-BR"/>
        </a:p>
      </dgm:t>
    </dgm:pt>
    <dgm:pt modelId="{692A2405-698C-43AF-9552-C79A6B68DF82}" type="sibTrans" cxnId="{584E8B8E-6D7D-48F4-9D59-D44B816E6498}">
      <dgm:prSet/>
      <dgm:spPr/>
      <dgm:t>
        <a:bodyPr/>
        <a:lstStyle/>
        <a:p>
          <a:endParaRPr lang="pt-BR"/>
        </a:p>
      </dgm:t>
    </dgm:pt>
    <dgm:pt modelId="{B8A30298-F704-49C7-9510-9398C1AA9E89}" type="pres">
      <dgm:prSet presAssocID="{A86C99B3-DEF0-461D-844F-09C506BC70D6}" presName="linearFlow" presStyleCnt="0">
        <dgm:presLayoutVars>
          <dgm:dir/>
          <dgm:resizeHandles val="exact"/>
        </dgm:presLayoutVars>
      </dgm:prSet>
      <dgm:spPr/>
    </dgm:pt>
    <dgm:pt modelId="{6CD55CBD-6101-455C-BCE9-92985380397C}" type="pres">
      <dgm:prSet presAssocID="{CAA3C25F-83A8-4E52-BA80-426941901C69}" presName="node" presStyleLbl="node1" presStyleIdx="0" presStyleCnt="3">
        <dgm:presLayoutVars>
          <dgm:bulletEnabled val="1"/>
        </dgm:presLayoutVars>
      </dgm:prSet>
      <dgm:spPr/>
    </dgm:pt>
    <dgm:pt modelId="{8B7F951D-9BC8-48E9-8B97-E1A31779F956}" type="pres">
      <dgm:prSet presAssocID="{B8208FCA-193E-47E8-826C-D703BD72B043}" presName="spacerL" presStyleCnt="0"/>
      <dgm:spPr/>
    </dgm:pt>
    <dgm:pt modelId="{A076F487-6BE4-47E3-9AD1-BA6EECC43669}" type="pres">
      <dgm:prSet presAssocID="{B8208FCA-193E-47E8-826C-D703BD72B043}" presName="sibTrans" presStyleLbl="sibTrans2D1" presStyleIdx="0" presStyleCnt="2"/>
      <dgm:spPr/>
    </dgm:pt>
    <dgm:pt modelId="{6B517C9C-E9E0-4AD9-89F3-2FC9C29E7FD9}" type="pres">
      <dgm:prSet presAssocID="{B8208FCA-193E-47E8-826C-D703BD72B043}" presName="spacerR" presStyleCnt="0"/>
      <dgm:spPr/>
    </dgm:pt>
    <dgm:pt modelId="{CC09CEF5-2856-47A5-A494-2F67AE27A873}" type="pres">
      <dgm:prSet presAssocID="{281C9F7F-2D09-43DF-83D5-7BA1A6E93783}" presName="node" presStyleLbl="node1" presStyleIdx="1" presStyleCnt="3">
        <dgm:presLayoutVars>
          <dgm:bulletEnabled val="1"/>
        </dgm:presLayoutVars>
      </dgm:prSet>
      <dgm:spPr/>
    </dgm:pt>
    <dgm:pt modelId="{48CAFCA5-DB85-4A73-BF00-03691D47832F}" type="pres">
      <dgm:prSet presAssocID="{AA788705-79ED-434E-93FE-1F34278C350D}" presName="spacerL" presStyleCnt="0"/>
      <dgm:spPr/>
    </dgm:pt>
    <dgm:pt modelId="{28286DF4-DC39-4099-9BB0-9C59323CB734}" type="pres">
      <dgm:prSet presAssocID="{AA788705-79ED-434E-93FE-1F34278C350D}" presName="sibTrans" presStyleLbl="sibTrans2D1" presStyleIdx="1" presStyleCnt="2"/>
      <dgm:spPr/>
    </dgm:pt>
    <dgm:pt modelId="{67B2CF93-11F6-48A0-83FD-817958E0462C}" type="pres">
      <dgm:prSet presAssocID="{AA788705-79ED-434E-93FE-1F34278C350D}" presName="spacerR" presStyleCnt="0"/>
      <dgm:spPr/>
    </dgm:pt>
    <dgm:pt modelId="{0E747DF4-BC7F-4E09-9526-A65F53E17B83}" type="pres">
      <dgm:prSet presAssocID="{B5AFD00E-3C4A-48DD-8C9F-8C79EB5A24B3}" presName="node" presStyleLbl="node1" presStyleIdx="2" presStyleCnt="3">
        <dgm:presLayoutVars>
          <dgm:bulletEnabled val="1"/>
        </dgm:presLayoutVars>
      </dgm:prSet>
      <dgm:spPr/>
    </dgm:pt>
  </dgm:ptLst>
  <dgm:cxnLst>
    <dgm:cxn modelId="{A0A5C000-09D0-4AF6-B234-3FC3B9663BF9}" type="presOf" srcId="{A86C99B3-DEF0-461D-844F-09C506BC70D6}" destId="{B8A30298-F704-49C7-9510-9398C1AA9E89}" srcOrd="0" destOrd="0" presId="urn:microsoft.com/office/officeart/2005/8/layout/equation1"/>
    <dgm:cxn modelId="{B2FD151B-A652-49B7-A2BC-9B5DD6563445}" type="presOf" srcId="{AA788705-79ED-434E-93FE-1F34278C350D}" destId="{28286DF4-DC39-4099-9BB0-9C59323CB734}" srcOrd="0" destOrd="0" presId="urn:microsoft.com/office/officeart/2005/8/layout/equation1"/>
    <dgm:cxn modelId="{D28A4D27-B065-4F87-8ABA-6A54CDCAF0B8}" type="presOf" srcId="{B8208FCA-193E-47E8-826C-D703BD72B043}" destId="{A076F487-6BE4-47E3-9AD1-BA6EECC43669}" srcOrd="0" destOrd="0" presId="urn:microsoft.com/office/officeart/2005/8/layout/equation1"/>
    <dgm:cxn modelId="{40E3F334-B19A-4B38-AAB9-733827DAED58}" type="presOf" srcId="{281C9F7F-2D09-43DF-83D5-7BA1A6E93783}" destId="{CC09CEF5-2856-47A5-A494-2F67AE27A873}" srcOrd="0" destOrd="0" presId="urn:microsoft.com/office/officeart/2005/8/layout/equation1"/>
    <dgm:cxn modelId="{584E8B8E-6D7D-48F4-9D59-D44B816E6498}" srcId="{A86C99B3-DEF0-461D-844F-09C506BC70D6}" destId="{B5AFD00E-3C4A-48DD-8C9F-8C79EB5A24B3}" srcOrd="2" destOrd="0" parTransId="{137E222E-287A-40F1-8D69-1314A12FFCA1}" sibTransId="{692A2405-698C-43AF-9552-C79A6B68DF82}"/>
    <dgm:cxn modelId="{389E0F91-A241-4A2C-92B1-91B01F6D6C0D}" type="presOf" srcId="{CAA3C25F-83A8-4E52-BA80-426941901C69}" destId="{6CD55CBD-6101-455C-BCE9-92985380397C}" srcOrd="0" destOrd="0" presId="urn:microsoft.com/office/officeart/2005/8/layout/equation1"/>
    <dgm:cxn modelId="{5C45FAB2-ABF4-46B2-9F29-9FF5C06F3E1F}" srcId="{A86C99B3-DEF0-461D-844F-09C506BC70D6}" destId="{CAA3C25F-83A8-4E52-BA80-426941901C69}" srcOrd="0" destOrd="0" parTransId="{92DEE8C0-570F-4A0E-9CC5-5EC8EAF2155F}" sibTransId="{B8208FCA-193E-47E8-826C-D703BD72B043}"/>
    <dgm:cxn modelId="{DFA252ED-828C-476D-B041-089B1ABF2500}" srcId="{A86C99B3-DEF0-461D-844F-09C506BC70D6}" destId="{281C9F7F-2D09-43DF-83D5-7BA1A6E93783}" srcOrd="1" destOrd="0" parTransId="{3A31730F-5420-4D73-8887-A2E497149E5D}" sibTransId="{AA788705-79ED-434E-93FE-1F34278C350D}"/>
    <dgm:cxn modelId="{7EED7DFD-4FAE-44A1-B5DE-05C3E95AC2B8}" type="presOf" srcId="{B5AFD00E-3C4A-48DD-8C9F-8C79EB5A24B3}" destId="{0E747DF4-BC7F-4E09-9526-A65F53E17B83}" srcOrd="0" destOrd="0" presId="urn:microsoft.com/office/officeart/2005/8/layout/equation1"/>
    <dgm:cxn modelId="{C0F7B468-7CD5-43C1-A741-DD301DBD15D4}" type="presParOf" srcId="{B8A30298-F704-49C7-9510-9398C1AA9E89}" destId="{6CD55CBD-6101-455C-BCE9-92985380397C}" srcOrd="0" destOrd="0" presId="urn:microsoft.com/office/officeart/2005/8/layout/equation1"/>
    <dgm:cxn modelId="{2916FD2E-08D9-4EE7-8F8D-EA3F2F24C9F8}" type="presParOf" srcId="{B8A30298-F704-49C7-9510-9398C1AA9E89}" destId="{8B7F951D-9BC8-48E9-8B97-E1A31779F956}" srcOrd="1" destOrd="0" presId="urn:microsoft.com/office/officeart/2005/8/layout/equation1"/>
    <dgm:cxn modelId="{A3B55758-84B2-4138-A9B3-DF9417637540}" type="presParOf" srcId="{B8A30298-F704-49C7-9510-9398C1AA9E89}" destId="{A076F487-6BE4-47E3-9AD1-BA6EECC43669}" srcOrd="2" destOrd="0" presId="urn:microsoft.com/office/officeart/2005/8/layout/equation1"/>
    <dgm:cxn modelId="{FC268337-F70F-484E-8677-D212EA9E4230}" type="presParOf" srcId="{B8A30298-F704-49C7-9510-9398C1AA9E89}" destId="{6B517C9C-E9E0-4AD9-89F3-2FC9C29E7FD9}" srcOrd="3" destOrd="0" presId="urn:microsoft.com/office/officeart/2005/8/layout/equation1"/>
    <dgm:cxn modelId="{FCA2C174-E6E8-461C-9771-766B4E484E0A}" type="presParOf" srcId="{B8A30298-F704-49C7-9510-9398C1AA9E89}" destId="{CC09CEF5-2856-47A5-A494-2F67AE27A873}" srcOrd="4" destOrd="0" presId="urn:microsoft.com/office/officeart/2005/8/layout/equation1"/>
    <dgm:cxn modelId="{4FBAF1D9-AD46-43D6-9812-1EC6F899F198}" type="presParOf" srcId="{B8A30298-F704-49C7-9510-9398C1AA9E89}" destId="{48CAFCA5-DB85-4A73-BF00-03691D47832F}" srcOrd="5" destOrd="0" presId="urn:microsoft.com/office/officeart/2005/8/layout/equation1"/>
    <dgm:cxn modelId="{16124511-1328-4C13-BA24-724B2D08AC8A}" type="presParOf" srcId="{B8A30298-F704-49C7-9510-9398C1AA9E89}" destId="{28286DF4-DC39-4099-9BB0-9C59323CB734}" srcOrd="6" destOrd="0" presId="urn:microsoft.com/office/officeart/2005/8/layout/equation1"/>
    <dgm:cxn modelId="{095CC3C2-0E5E-4D8A-A9FA-E7A7CD717D68}" type="presParOf" srcId="{B8A30298-F704-49C7-9510-9398C1AA9E89}" destId="{67B2CF93-11F6-48A0-83FD-817958E0462C}" srcOrd="7" destOrd="0" presId="urn:microsoft.com/office/officeart/2005/8/layout/equation1"/>
    <dgm:cxn modelId="{BBD48CC7-54B2-419B-BDFE-2EBF4104BC8B}" type="presParOf" srcId="{B8A30298-F704-49C7-9510-9398C1AA9E89}" destId="{0E747DF4-BC7F-4E09-9526-A65F53E17B8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76C8B7-1A5E-41BD-9C95-20AA711EE0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717AC90-CD67-4DE6-9200-75394E125BD4}">
      <dgm:prSet phldrT="[Texto]"/>
      <dgm:spPr/>
      <dgm:t>
        <a:bodyPr/>
        <a:lstStyle/>
        <a:p>
          <a:r>
            <a:rPr lang="pt-BR"/>
            <a:t>Servidor efetivo?</a:t>
          </a:r>
        </a:p>
      </dgm:t>
    </dgm:pt>
    <dgm:pt modelId="{53F00B83-5644-4A84-959C-69F4DA3871C3}" type="parTrans" cxnId="{39834405-F41D-4FD5-9C18-CE920F84839B}">
      <dgm:prSet/>
      <dgm:spPr/>
      <dgm:t>
        <a:bodyPr/>
        <a:lstStyle/>
        <a:p>
          <a:endParaRPr lang="pt-BR"/>
        </a:p>
      </dgm:t>
    </dgm:pt>
    <dgm:pt modelId="{0EE268A2-E930-419C-801B-46A9682BAB5A}" type="sibTrans" cxnId="{39834405-F41D-4FD5-9C18-CE920F84839B}">
      <dgm:prSet/>
      <dgm:spPr/>
      <dgm:t>
        <a:bodyPr/>
        <a:lstStyle/>
        <a:p>
          <a:endParaRPr lang="pt-BR"/>
        </a:p>
      </dgm:t>
    </dgm:pt>
    <dgm:pt modelId="{2AE518E0-40F4-47D2-8888-A3EE46BBFC24}">
      <dgm:prSet phldrT="[Texto]"/>
      <dgm:spPr/>
      <dgm:t>
        <a:bodyPr/>
        <a:lstStyle/>
        <a:p>
          <a:r>
            <a:rPr lang="pt-BR"/>
            <a:t>Servidor comissionado?</a:t>
          </a:r>
        </a:p>
      </dgm:t>
    </dgm:pt>
    <dgm:pt modelId="{26C418D3-346E-4A08-B485-CB68ECF78FC7}" type="parTrans" cxnId="{990C4217-5BCC-4596-B618-E7B968D592FF}">
      <dgm:prSet/>
      <dgm:spPr/>
      <dgm:t>
        <a:bodyPr/>
        <a:lstStyle/>
        <a:p>
          <a:endParaRPr lang="pt-BR"/>
        </a:p>
      </dgm:t>
    </dgm:pt>
    <dgm:pt modelId="{AB6F5ED5-7A38-4CBF-A633-17CCE47BC526}" type="sibTrans" cxnId="{990C4217-5BCC-4596-B618-E7B968D592FF}">
      <dgm:prSet/>
      <dgm:spPr/>
      <dgm:t>
        <a:bodyPr/>
        <a:lstStyle/>
        <a:p>
          <a:endParaRPr lang="pt-BR"/>
        </a:p>
      </dgm:t>
    </dgm:pt>
    <dgm:pt modelId="{3ABBB26C-2227-4125-91B8-D3978E389E18}">
      <dgm:prSet phldrT="[Texto]"/>
      <dgm:spPr/>
      <dgm:t>
        <a:bodyPr/>
        <a:lstStyle/>
        <a:p>
          <a:r>
            <a:rPr lang="pt-BR"/>
            <a:t>Agente político?</a:t>
          </a:r>
        </a:p>
      </dgm:t>
    </dgm:pt>
    <dgm:pt modelId="{644DC0AF-392E-403D-BBF6-DE47962D969D}" type="parTrans" cxnId="{552640D2-15B3-489C-B47F-4A78CB2865A4}">
      <dgm:prSet/>
      <dgm:spPr/>
      <dgm:t>
        <a:bodyPr/>
        <a:lstStyle/>
        <a:p>
          <a:endParaRPr lang="pt-BR"/>
        </a:p>
      </dgm:t>
    </dgm:pt>
    <dgm:pt modelId="{E0FF214A-4294-4B0D-9C1E-31BA0582901B}" type="sibTrans" cxnId="{552640D2-15B3-489C-B47F-4A78CB2865A4}">
      <dgm:prSet/>
      <dgm:spPr/>
      <dgm:t>
        <a:bodyPr/>
        <a:lstStyle/>
        <a:p>
          <a:endParaRPr lang="pt-BR"/>
        </a:p>
      </dgm:t>
    </dgm:pt>
    <dgm:pt modelId="{2AD999DF-B5B5-414B-9AF2-E875E9FAAEDB}">
      <dgm:prSet phldrT="[Texto]"/>
      <dgm:spPr/>
      <dgm:t>
        <a:bodyPr/>
        <a:lstStyle/>
        <a:p>
          <a:r>
            <a:rPr lang="pt-BR"/>
            <a:t>Cargo de natureza especial?</a:t>
          </a:r>
        </a:p>
      </dgm:t>
    </dgm:pt>
    <dgm:pt modelId="{0C8FF07A-DFAA-471D-91C4-51D1BEBC2ACD}" type="parTrans" cxnId="{FC3C07D7-313E-43E4-B887-0598BE7D5881}">
      <dgm:prSet/>
      <dgm:spPr/>
      <dgm:t>
        <a:bodyPr/>
        <a:lstStyle/>
        <a:p>
          <a:endParaRPr lang="pt-BR"/>
        </a:p>
      </dgm:t>
    </dgm:pt>
    <dgm:pt modelId="{5655F3FD-86CE-4AE6-B9C9-795F541878C5}" type="sibTrans" cxnId="{FC3C07D7-313E-43E4-B887-0598BE7D5881}">
      <dgm:prSet/>
      <dgm:spPr/>
      <dgm:t>
        <a:bodyPr/>
        <a:lstStyle/>
        <a:p>
          <a:endParaRPr lang="pt-BR"/>
        </a:p>
      </dgm:t>
    </dgm:pt>
    <dgm:pt modelId="{006A8CE4-779A-4C82-894D-05B492169F21}">
      <dgm:prSet phldrT="[Texto]"/>
      <dgm:spPr/>
      <dgm:t>
        <a:bodyPr/>
        <a:lstStyle/>
        <a:p>
          <a:r>
            <a:rPr lang="pt-BR"/>
            <a:t>Empregado público?</a:t>
          </a:r>
        </a:p>
      </dgm:t>
    </dgm:pt>
    <dgm:pt modelId="{67268CB5-9729-42F6-9957-A98DF25DA3EB}" type="parTrans" cxnId="{491756A7-8BB1-4F13-B396-9071A736FCE9}">
      <dgm:prSet/>
      <dgm:spPr/>
      <dgm:t>
        <a:bodyPr/>
        <a:lstStyle/>
        <a:p>
          <a:endParaRPr lang="pt-BR"/>
        </a:p>
      </dgm:t>
    </dgm:pt>
    <dgm:pt modelId="{50A151E8-4C6C-48CB-8C31-EDF23C23645C}" type="sibTrans" cxnId="{491756A7-8BB1-4F13-B396-9071A736FCE9}">
      <dgm:prSet/>
      <dgm:spPr/>
      <dgm:t>
        <a:bodyPr/>
        <a:lstStyle/>
        <a:p>
          <a:endParaRPr lang="pt-BR"/>
        </a:p>
      </dgm:t>
    </dgm:pt>
    <dgm:pt modelId="{908202FD-A74A-4C09-B861-5AAEA2F12421}">
      <dgm:prSet phldrT="[Texto]"/>
      <dgm:spPr/>
      <dgm:t>
        <a:bodyPr/>
        <a:lstStyle/>
        <a:p>
          <a:r>
            <a:rPr lang="pt-BR"/>
            <a:t>Consultor de programa internacional?</a:t>
          </a:r>
        </a:p>
      </dgm:t>
    </dgm:pt>
    <dgm:pt modelId="{EED4B92E-91E5-4FB3-96CA-FDD52339BEDD}" type="parTrans" cxnId="{59F6F8A7-83C6-4D3C-B1AB-5CFE929E49B1}">
      <dgm:prSet/>
      <dgm:spPr/>
      <dgm:t>
        <a:bodyPr/>
        <a:lstStyle/>
        <a:p>
          <a:endParaRPr lang="pt-BR"/>
        </a:p>
      </dgm:t>
    </dgm:pt>
    <dgm:pt modelId="{4C9F0FCB-32B2-4F47-BC0A-2191708B1529}" type="sibTrans" cxnId="{59F6F8A7-83C6-4D3C-B1AB-5CFE929E49B1}">
      <dgm:prSet/>
      <dgm:spPr/>
      <dgm:t>
        <a:bodyPr/>
        <a:lstStyle/>
        <a:p>
          <a:endParaRPr lang="pt-BR"/>
        </a:p>
      </dgm:t>
    </dgm:pt>
    <dgm:pt modelId="{6A9F167F-C133-4AA7-99AC-D17E7363EB5A}">
      <dgm:prSet phldrT="[Texto]"/>
      <dgm:spPr/>
      <dgm:t>
        <a:bodyPr/>
        <a:lstStyle/>
        <a:p>
          <a:r>
            <a:rPr lang="pt-BR"/>
            <a:t>Servidor em estágio probatório?</a:t>
          </a:r>
        </a:p>
      </dgm:t>
    </dgm:pt>
    <dgm:pt modelId="{F8070F9B-3D1F-4862-B00A-20F3281FD3EA}" type="parTrans" cxnId="{03BF24A5-70EF-4BE9-94B9-72AA16264629}">
      <dgm:prSet/>
      <dgm:spPr/>
      <dgm:t>
        <a:bodyPr/>
        <a:lstStyle/>
        <a:p>
          <a:endParaRPr lang="pt-BR"/>
        </a:p>
      </dgm:t>
    </dgm:pt>
    <dgm:pt modelId="{49C36DC8-BD67-43F5-8C77-12453B86C4B6}" type="sibTrans" cxnId="{03BF24A5-70EF-4BE9-94B9-72AA16264629}">
      <dgm:prSet/>
      <dgm:spPr/>
      <dgm:t>
        <a:bodyPr/>
        <a:lstStyle/>
        <a:p>
          <a:endParaRPr lang="pt-BR"/>
        </a:p>
      </dgm:t>
    </dgm:pt>
    <dgm:pt modelId="{82E4FB18-2483-4A53-B46E-C020FA7AFD0F}">
      <dgm:prSet phldrT="[Texto]"/>
      <dgm:spPr/>
      <dgm:t>
        <a:bodyPr/>
        <a:lstStyle/>
        <a:p>
          <a:r>
            <a:rPr lang="pt-BR"/>
            <a:t>Servidor comissionado exonerado?</a:t>
          </a:r>
        </a:p>
      </dgm:t>
    </dgm:pt>
    <dgm:pt modelId="{80524468-D869-4B5F-8DAA-7CF6105426C8}" type="parTrans" cxnId="{DDBD072F-A90D-4E08-B70D-C4CC15390A29}">
      <dgm:prSet/>
      <dgm:spPr/>
      <dgm:t>
        <a:bodyPr/>
        <a:lstStyle/>
        <a:p>
          <a:endParaRPr lang="pt-BR"/>
        </a:p>
      </dgm:t>
    </dgm:pt>
    <dgm:pt modelId="{A0132DAC-888E-4440-8C69-D8748CC03D58}" type="sibTrans" cxnId="{DDBD072F-A90D-4E08-B70D-C4CC15390A29}">
      <dgm:prSet/>
      <dgm:spPr/>
      <dgm:t>
        <a:bodyPr/>
        <a:lstStyle/>
        <a:p>
          <a:endParaRPr lang="pt-BR"/>
        </a:p>
      </dgm:t>
    </dgm:pt>
    <dgm:pt modelId="{C25BFFB4-1413-484A-8F40-F016986FFB53}">
      <dgm:prSet phldrT="[Texto]"/>
      <dgm:spPr/>
      <dgm:t>
        <a:bodyPr/>
        <a:lstStyle/>
        <a:p>
          <a:r>
            <a:rPr lang="pt-BR"/>
            <a:t>Estagiário?</a:t>
          </a:r>
        </a:p>
      </dgm:t>
    </dgm:pt>
    <dgm:pt modelId="{97DEB374-A2C3-4515-8C1C-6038C6BA1EA4}" type="parTrans" cxnId="{F46755AC-C854-4933-AB83-1A1CA04506B1}">
      <dgm:prSet/>
      <dgm:spPr/>
      <dgm:t>
        <a:bodyPr/>
        <a:lstStyle/>
        <a:p>
          <a:endParaRPr lang="pt-BR"/>
        </a:p>
      </dgm:t>
    </dgm:pt>
    <dgm:pt modelId="{4A23AF8D-5CCB-498B-8C9C-89EF1DFAA74B}" type="sibTrans" cxnId="{F46755AC-C854-4933-AB83-1A1CA04506B1}">
      <dgm:prSet/>
      <dgm:spPr/>
      <dgm:t>
        <a:bodyPr/>
        <a:lstStyle/>
        <a:p>
          <a:endParaRPr lang="pt-BR"/>
        </a:p>
      </dgm:t>
    </dgm:pt>
    <dgm:pt modelId="{BDBBD3D6-7CDD-4416-B9B0-493FA6826986}">
      <dgm:prSet phldrT="[Texto]" custT="1"/>
      <dgm:spPr/>
      <dgm:t>
        <a:bodyPr/>
        <a:lstStyle/>
        <a:p>
          <a:r>
            <a:rPr lang="pt-BR" sz="2700">
              <a:latin typeface="+mn-lt"/>
            </a:rPr>
            <a:t>Particular em colaboração?</a:t>
          </a:r>
        </a:p>
      </dgm:t>
    </dgm:pt>
    <dgm:pt modelId="{BEBE298A-2E27-4399-92CC-9FA8055AF9AF}" type="parTrans" cxnId="{67F086B0-0504-4625-AA88-EC0E40B214C3}">
      <dgm:prSet/>
      <dgm:spPr/>
      <dgm:t>
        <a:bodyPr/>
        <a:lstStyle/>
        <a:p>
          <a:endParaRPr lang="pt-BR"/>
        </a:p>
      </dgm:t>
    </dgm:pt>
    <dgm:pt modelId="{B53B6ED2-8ECD-4170-8C67-4768ADDB96A6}" type="sibTrans" cxnId="{67F086B0-0504-4625-AA88-EC0E40B214C3}">
      <dgm:prSet/>
      <dgm:spPr/>
      <dgm:t>
        <a:bodyPr/>
        <a:lstStyle/>
        <a:p>
          <a:endParaRPr lang="pt-BR"/>
        </a:p>
      </dgm:t>
    </dgm:pt>
    <dgm:pt modelId="{71DBCAC2-2252-49BE-BA60-5FF49ACE552F}">
      <dgm:prSet phldrT="[Texto]"/>
      <dgm:spPr/>
      <dgm:t>
        <a:bodyPr/>
        <a:lstStyle/>
        <a:p>
          <a:r>
            <a:rPr lang="pt-BR"/>
            <a:t>Terceirizados?</a:t>
          </a:r>
        </a:p>
      </dgm:t>
    </dgm:pt>
    <dgm:pt modelId="{604BB759-915A-47FC-8129-920178280721}" type="parTrans" cxnId="{99A68357-6CD3-4622-AFD0-8AF6E8702798}">
      <dgm:prSet/>
      <dgm:spPr/>
      <dgm:t>
        <a:bodyPr/>
        <a:lstStyle/>
        <a:p>
          <a:endParaRPr lang="pt-BR"/>
        </a:p>
      </dgm:t>
    </dgm:pt>
    <dgm:pt modelId="{31F9561E-7216-4D0F-8567-D6D06FCD48A5}" type="sibTrans" cxnId="{99A68357-6CD3-4622-AFD0-8AF6E8702798}">
      <dgm:prSet/>
      <dgm:spPr/>
      <dgm:t>
        <a:bodyPr/>
        <a:lstStyle/>
        <a:p>
          <a:endParaRPr lang="pt-BR"/>
        </a:p>
      </dgm:t>
    </dgm:pt>
    <dgm:pt modelId="{759FA7C6-B787-4756-A3F1-21F068E99F41}">
      <dgm:prSet phldrT="[Texto]"/>
      <dgm:spPr/>
      <dgm:t>
        <a:bodyPr/>
        <a:lstStyle/>
        <a:p>
          <a:r>
            <a:rPr lang="pt-BR"/>
            <a:t>Servidor aposentado?</a:t>
          </a:r>
        </a:p>
      </dgm:t>
    </dgm:pt>
    <dgm:pt modelId="{860BF333-8FF3-4736-84E6-934EAE32E41C}" type="sibTrans" cxnId="{F1D6B48C-93FE-4FA2-B2EE-B057FA42F33C}">
      <dgm:prSet/>
      <dgm:spPr/>
      <dgm:t>
        <a:bodyPr/>
        <a:lstStyle/>
        <a:p>
          <a:endParaRPr lang="pt-BR"/>
        </a:p>
      </dgm:t>
    </dgm:pt>
    <dgm:pt modelId="{49B883DF-B5A3-480C-BE7C-E288C0311AB0}" type="parTrans" cxnId="{F1D6B48C-93FE-4FA2-B2EE-B057FA42F33C}">
      <dgm:prSet/>
      <dgm:spPr/>
      <dgm:t>
        <a:bodyPr/>
        <a:lstStyle/>
        <a:p>
          <a:endParaRPr lang="pt-BR"/>
        </a:p>
      </dgm:t>
    </dgm:pt>
    <dgm:pt modelId="{AF460DB0-0FD9-4690-B610-A7B063BC381A}" type="pres">
      <dgm:prSet presAssocID="{C176C8B7-1A5E-41BD-9C95-20AA711EE05C}" presName="diagram" presStyleCnt="0">
        <dgm:presLayoutVars>
          <dgm:dir/>
          <dgm:resizeHandles val="exact"/>
        </dgm:presLayoutVars>
      </dgm:prSet>
      <dgm:spPr/>
    </dgm:pt>
    <dgm:pt modelId="{B9FABC66-7D97-4055-8A8B-C1AE2B25A488}" type="pres">
      <dgm:prSet presAssocID="{8717AC90-CD67-4DE6-9200-75394E125BD4}" presName="node" presStyleLbl="node1" presStyleIdx="0" presStyleCnt="12">
        <dgm:presLayoutVars>
          <dgm:bulletEnabled val="1"/>
        </dgm:presLayoutVars>
      </dgm:prSet>
      <dgm:spPr/>
    </dgm:pt>
    <dgm:pt modelId="{293527DC-3727-4EBF-B2A0-EB336967D5F1}" type="pres">
      <dgm:prSet presAssocID="{0EE268A2-E930-419C-801B-46A9682BAB5A}" presName="sibTrans" presStyleCnt="0"/>
      <dgm:spPr/>
    </dgm:pt>
    <dgm:pt modelId="{B5D54BB4-7ACF-4DF4-AA6B-00E91E7450CA}" type="pres">
      <dgm:prSet presAssocID="{2AE518E0-40F4-47D2-8888-A3EE46BBFC24}" presName="node" presStyleLbl="node1" presStyleIdx="1" presStyleCnt="12">
        <dgm:presLayoutVars>
          <dgm:bulletEnabled val="1"/>
        </dgm:presLayoutVars>
      </dgm:prSet>
      <dgm:spPr/>
    </dgm:pt>
    <dgm:pt modelId="{CD485572-0278-4142-96A0-4E0A01E4CF04}" type="pres">
      <dgm:prSet presAssocID="{AB6F5ED5-7A38-4CBF-A633-17CCE47BC526}" presName="sibTrans" presStyleCnt="0"/>
      <dgm:spPr/>
    </dgm:pt>
    <dgm:pt modelId="{F79A1571-3883-4837-BFC3-0467412A66BC}" type="pres">
      <dgm:prSet presAssocID="{3ABBB26C-2227-4125-91B8-D3978E389E18}" presName="node" presStyleLbl="node1" presStyleIdx="2" presStyleCnt="12">
        <dgm:presLayoutVars>
          <dgm:bulletEnabled val="1"/>
        </dgm:presLayoutVars>
      </dgm:prSet>
      <dgm:spPr/>
    </dgm:pt>
    <dgm:pt modelId="{22E31EEA-B783-4602-8A73-A76415161736}" type="pres">
      <dgm:prSet presAssocID="{E0FF214A-4294-4B0D-9C1E-31BA0582901B}" presName="sibTrans" presStyleCnt="0"/>
      <dgm:spPr/>
    </dgm:pt>
    <dgm:pt modelId="{9BCD5BC3-5B35-4B0F-B232-5449DC951D0E}" type="pres">
      <dgm:prSet presAssocID="{2AD999DF-B5B5-414B-9AF2-E875E9FAAEDB}" presName="node" presStyleLbl="node1" presStyleIdx="3" presStyleCnt="12">
        <dgm:presLayoutVars>
          <dgm:bulletEnabled val="1"/>
        </dgm:presLayoutVars>
      </dgm:prSet>
      <dgm:spPr/>
    </dgm:pt>
    <dgm:pt modelId="{F7671AF8-C06E-42A1-9D12-9F5A1F138072}" type="pres">
      <dgm:prSet presAssocID="{5655F3FD-86CE-4AE6-B9C9-795F541878C5}" presName="sibTrans" presStyleCnt="0"/>
      <dgm:spPr/>
    </dgm:pt>
    <dgm:pt modelId="{A3F775B0-CC9F-478B-9B16-5F6FBF09EF2A}" type="pres">
      <dgm:prSet presAssocID="{006A8CE4-779A-4C82-894D-05B492169F21}" presName="node" presStyleLbl="node1" presStyleIdx="4" presStyleCnt="12">
        <dgm:presLayoutVars>
          <dgm:bulletEnabled val="1"/>
        </dgm:presLayoutVars>
      </dgm:prSet>
      <dgm:spPr/>
    </dgm:pt>
    <dgm:pt modelId="{79658BE5-698D-4979-B886-F162D089E005}" type="pres">
      <dgm:prSet presAssocID="{50A151E8-4C6C-48CB-8C31-EDF23C23645C}" presName="sibTrans" presStyleCnt="0"/>
      <dgm:spPr/>
    </dgm:pt>
    <dgm:pt modelId="{D49DC980-A49D-4249-B784-CAF65CAE6D8B}" type="pres">
      <dgm:prSet presAssocID="{6A9F167F-C133-4AA7-99AC-D17E7363EB5A}" presName="node" presStyleLbl="node1" presStyleIdx="5" presStyleCnt="12">
        <dgm:presLayoutVars>
          <dgm:bulletEnabled val="1"/>
        </dgm:presLayoutVars>
      </dgm:prSet>
      <dgm:spPr/>
    </dgm:pt>
    <dgm:pt modelId="{5D40C419-7DCB-4465-B0BB-2B5AA972AF57}" type="pres">
      <dgm:prSet presAssocID="{49C36DC8-BD67-43F5-8C77-12453B86C4B6}" presName="sibTrans" presStyleCnt="0"/>
      <dgm:spPr/>
    </dgm:pt>
    <dgm:pt modelId="{40224A98-3B17-4AFB-8DC8-CAAC2839EAEF}" type="pres">
      <dgm:prSet presAssocID="{759FA7C6-B787-4756-A3F1-21F068E99F41}" presName="node" presStyleLbl="node1" presStyleIdx="6" presStyleCnt="12">
        <dgm:presLayoutVars>
          <dgm:bulletEnabled val="1"/>
        </dgm:presLayoutVars>
      </dgm:prSet>
      <dgm:spPr/>
    </dgm:pt>
    <dgm:pt modelId="{E5C87850-07BA-46B1-A8CC-EF1F7B275DC2}" type="pres">
      <dgm:prSet presAssocID="{860BF333-8FF3-4736-84E6-934EAE32E41C}" presName="sibTrans" presStyleCnt="0"/>
      <dgm:spPr/>
    </dgm:pt>
    <dgm:pt modelId="{E99913CF-6326-425A-A40A-D977DA8599C1}" type="pres">
      <dgm:prSet presAssocID="{82E4FB18-2483-4A53-B46E-C020FA7AFD0F}" presName="node" presStyleLbl="node1" presStyleIdx="7" presStyleCnt="12">
        <dgm:presLayoutVars>
          <dgm:bulletEnabled val="1"/>
        </dgm:presLayoutVars>
      </dgm:prSet>
      <dgm:spPr/>
    </dgm:pt>
    <dgm:pt modelId="{FEC36222-C60C-4DF7-A574-7301504BD433}" type="pres">
      <dgm:prSet presAssocID="{A0132DAC-888E-4440-8C69-D8748CC03D58}" presName="sibTrans" presStyleCnt="0"/>
      <dgm:spPr/>
    </dgm:pt>
    <dgm:pt modelId="{1340DC42-91EB-4736-B37F-D89FD9720862}" type="pres">
      <dgm:prSet presAssocID="{908202FD-A74A-4C09-B861-5AAEA2F12421}" presName="node" presStyleLbl="node1" presStyleIdx="8" presStyleCnt="12">
        <dgm:presLayoutVars>
          <dgm:bulletEnabled val="1"/>
        </dgm:presLayoutVars>
      </dgm:prSet>
      <dgm:spPr/>
    </dgm:pt>
    <dgm:pt modelId="{B1D561A6-B249-4CF3-8B88-D49713A65CB5}" type="pres">
      <dgm:prSet presAssocID="{4C9F0FCB-32B2-4F47-BC0A-2191708B1529}" presName="sibTrans" presStyleCnt="0"/>
      <dgm:spPr/>
    </dgm:pt>
    <dgm:pt modelId="{B3639D10-289F-45F4-8A86-5B724A8C6566}" type="pres">
      <dgm:prSet presAssocID="{C25BFFB4-1413-484A-8F40-F016986FFB53}" presName="node" presStyleLbl="node1" presStyleIdx="9" presStyleCnt="12">
        <dgm:presLayoutVars>
          <dgm:bulletEnabled val="1"/>
        </dgm:presLayoutVars>
      </dgm:prSet>
      <dgm:spPr/>
    </dgm:pt>
    <dgm:pt modelId="{BE199B02-0F6C-4A6E-8A93-21E9C54D36FE}" type="pres">
      <dgm:prSet presAssocID="{4A23AF8D-5CCB-498B-8C9C-89EF1DFAA74B}" presName="sibTrans" presStyleCnt="0"/>
      <dgm:spPr/>
    </dgm:pt>
    <dgm:pt modelId="{8D6571B2-3F10-40A6-B38A-864BCE4C7871}" type="pres">
      <dgm:prSet presAssocID="{71DBCAC2-2252-49BE-BA60-5FF49ACE552F}" presName="node" presStyleLbl="node1" presStyleIdx="10" presStyleCnt="12">
        <dgm:presLayoutVars>
          <dgm:bulletEnabled val="1"/>
        </dgm:presLayoutVars>
      </dgm:prSet>
      <dgm:spPr/>
    </dgm:pt>
    <dgm:pt modelId="{A10F8BBC-0677-4FE5-AE54-F67A90D68B51}" type="pres">
      <dgm:prSet presAssocID="{31F9561E-7216-4D0F-8567-D6D06FCD48A5}" presName="sibTrans" presStyleCnt="0"/>
      <dgm:spPr/>
    </dgm:pt>
    <dgm:pt modelId="{B513E49E-7896-4FB9-A2CA-170D95ED25E0}" type="pres">
      <dgm:prSet presAssocID="{BDBBD3D6-7CDD-4416-B9B0-493FA682698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9834405-F41D-4FD5-9C18-CE920F84839B}" srcId="{C176C8B7-1A5E-41BD-9C95-20AA711EE05C}" destId="{8717AC90-CD67-4DE6-9200-75394E125BD4}" srcOrd="0" destOrd="0" parTransId="{53F00B83-5644-4A84-959C-69F4DA3871C3}" sibTransId="{0EE268A2-E930-419C-801B-46A9682BAB5A}"/>
    <dgm:cxn modelId="{A924FD0B-C9F6-459C-BD60-9586E75DFB82}" type="presOf" srcId="{BDBBD3D6-7CDD-4416-B9B0-493FA6826986}" destId="{B513E49E-7896-4FB9-A2CA-170D95ED25E0}" srcOrd="0" destOrd="0" presId="urn:microsoft.com/office/officeart/2005/8/layout/default"/>
    <dgm:cxn modelId="{990C4217-5BCC-4596-B618-E7B968D592FF}" srcId="{C176C8B7-1A5E-41BD-9C95-20AA711EE05C}" destId="{2AE518E0-40F4-47D2-8888-A3EE46BBFC24}" srcOrd="1" destOrd="0" parTransId="{26C418D3-346E-4A08-B485-CB68ECF78FC7}" sibTransId="{AB6F5ED5-7A38-4CBF-A633-17CCE47BC526}"/>
    <dgm:cxn modelId="{B351D623-1C83-4FE5-958E-2F3F9340B91C}" type="presOf" srcId="{2AE518E0-40F4-47D2-8888-A3EE46BBFC24}" destId="{B5D54BB4-7ACF-4DF4-AA6B-00E91E7450CA}" srcOrd="0" destOrd="0" presId="urn:microsoft.com/office/officeart/2005/8/layout/default"/>
    <dgm:cxn modelId="{DDBD072F-A90D-4E08-B70D-C4CC15390A29}" srcId="{C176C8B7-1A5E-41BD-9C95-20AA711EE05C}" destId="{82E4FB18-2483-4A53-B46E-C020FA7AFD0F}" srcOrd="7" destOrd="0" parTransId="{80524468-D869-4B5F-8DAA-7CF6105426C8}" sibTransId="{A0132DAC-888E-4440-8C69-D8748CC03D58}"/>
    <dgm:cxn modelId="{422EF35F-5EF1-463A-A8BB-FE1A39E99E85}" type="presOf" srcId="{759FA7C6-B787-4756-A3F1-21F068E99F41}" destId="{40224A98-3B17-4AFB-8DC8-CAAC2839EAEF}" srcOrd="0" destOrd="0" presId="urn:microsoft.com/office/officeart/2005/8/layout/default"/>
    <dgm:cxn modelId="{2A192161-0884-4C13-8F09-DB8DF09E47E4}" type="presOf" srcId="{006A8CE4-779A-4C82-894D-05B492169F21}" destId="{A3F775B0-CC9F-478B-9B16-5F6FBF09EF2A}" srcOrd="0" destOrd="0" presId="urn:microsoft.com/office/officeart/2005/8/layout/default"/>
    <dgm:cxn modelId="{99A68357-6CD3-4622-AFD0-8AF6E8702798}" srcId="{C176C8B7-1A5E-41BD-9C95-20AA711EE05C}" destId="{71DBCAC2-2252-49BE-BA60-5FF49ACE552F}" srcOrd="10" destOrd="0" parTransId="{604BB759-915A-47FC-8129-920178280721}" sibTransId="{31F9561E-7216-4D0F-8567-D6D06FCD48A5}"/>
    <dgm:cxn modelId="{6B24E079-BD1C-41D2-9C60-E5C07393178C}" type="presOf" srcId="{71DBCAC2-2252-49BE-BA60-5FF49ACE552F}" destId="{8D6571B2-3F10-40A6-B38A-864BCE4C7871}" srcOrd="0" destOrd="0" presId="urn:microsoft.com/office/officeart/2005/8/layout/default"/>
    <dgm:cxn modelId="{3D311889-9880-4878-A058-8660DBEF951B}" type="presOf" srcId="{2AD999DF-B5B5-414B-9AF2-E875E9FAAEDB}" destId="{9BCD5BC3-5B35-4B0F-B232-5449DC951D0E}" srcOrd="0" destOrd="0" presId="urn:microsoft.com/office/officeart/2005/8/layout/default"/>
    <dgm:cxn modelId="{F1D6B48C-93FE-4FA2-B2EE-B057FA42F33C}" srcId="{C176C8B7-1A5E-41BD-9C95-20AA711EE05C}" destId="{759FA7C6-B787-4756-A3F1-21F068E99F41}" srcOrd="6" destOrd="0" parTransId="{49B883DF-B5A3-480C-BE7C-E288C0311AB0}" sibTransId="{860BF333-8FF3-4736-84E6-934EAE32E41C}"/>
    <dgm:cxn modelId="{AE66F38D-4F8A-46D9-8ED4-354EBB8E2BBB}" type="presOf" srcId="{3ABBB26C-2227-4125-91B8-D3978E389E18}" destId="{F79A1571-3883-4837-BFC3-0467412A66BC}" srcOrd="0" destOrd="0" presId="urn:microsoft.com/office/officeart/2005/8/layout/default"/>
    <dgm:cxn modelId="{4E82C8A1-65C7-43BB-A0C8-120CC33947A0}" type="presOf" srcId="{82E4FB18-2483-4A53-B46E-C020FA7AFD0F}" destId="{E99913CF-6326-425A-A40A-D977DA8599C1}" srcOrd="0" destOrd="0" presId="urn:microsoft.com/office/officeart/2005/8/layout/default"/>
    <dgm:cxn modelId="{03BF24A5-70EF-4BE9-94B9-72AA16264629}" srcId="{C176C8B7-1A5E-41BD-9C95-20AA711EE05C}" destId="{6A9F167F-C133-4AA7-99AC-D17E7363EB5A}" srcOrd="5" destOrd="0" parTransId="{F8070F9B-3D1F-4862-B00A-20F3281FD3EA}" sibTransId="{49C36DC8-BD67-43F5-8C77-12453B86C4B6}"/>
    <dgm:cxn modelId="{491756A7-8BB1-4F13-B396-9071A736FCE9}" srcId="{C176C8B7-1A5E-41BD-9C95-20AA711EE05C}" destId="{006A8CE4-779A-4C82-894D-05B492169F21}" srcOrd="4" destOrd="0" parTransId="{67268CB5-9729-42F6-9957-A98DF25DA3EB}" sibTransId="{50A151E8-4C6C-48CB-8C31-EDF23C23645C}"/>
    <dgm:cxn modelId="{59F6F8A7-83C6-4D3C-B1AB-5CFE929E49B1}" srcId="{C176C8B7-1A5E-41BD-9C95-20AA711EE05C}" destId="{908202FD-A74A-4C09-B861-5AAEA2F12421}" srcOrd="8" destOrd="0" parTransId="{EED4B92E-91E5-4FB3-96CA-FDD52339BEDD}" sibTransId="{4C9F0FCB-32B2-4F47-BC0A-2191708B1529}"/>
    <dgm:cxn modelId="{F46755AC-C854-4933-AB83-1A1CA04506B1}" srcId="{C176C8B7-1A5E-41BD-9C95-20AA711EE05C}" destId="{C25BFFB4-1413-484A-8F40-F016986FFB53}" srcOrd="9" destOrd="0" parTransId="{97DEB374-A2C3-4515-8C1C-6038C6BA1EA4}" sibTransId="{4A23AF8D-5CCB-498B-8C9C-89EF1DFAA74B}"/>
    <dgm:cxn modelId="{67F086B0-0504-4625-AA88-EC0E40B214C3}" srcId="{C176C8B7-1A5E-41BD-9C95-20AA711EE05C}" destId="{BDBBD3D6-7CDD-4416-B9B0-493FA6826986}" srcOrd="11" destOrd="0" parTransId="{BEBE298A-2E27-4399-92CC-9FA8055AF9AF}" sibTransId="{B53B6ED2-8ECD-4170-8C67-4768ADDB96A6}"/>
    <dgm:cxn modelId="{7AE21EB3-CE3F-4849-BBF2-4B046EAC3BE9}" type="presOf" srcId="{908202FD-A74A-4C09-B861-5AAEA2F12421}" destId="{1340DC42-91EB-4736-B37F-D89FD9720862}" srcOrd="0" destOrd="0" presId="urn:microsoft.com/office/officeart/2005/8/layout/default"/>
    <dgm:cxn modelId="{31E6CFB6-8ABD-4163-BE8D-BF42ACD965FE}" type="presOf" srcId="{C25BFFB4-1413-484A-8F40-F016986FFB53}" destId="{B3639D10-289F-45F4-8A86-5B724A8C6566}" srcOrd="0" destOrd="0" presId="urn:microsoft.com/office/officeart/2005/8/layout/default"/>
    <dgm:cxn modelId="{965C77C3-4EBF-4FFE-9A3D-49D525FC8104}" type="presOf" srcId="{8717AC90-CD67-4DE6-9200-75394E125BD4}" destId="{B9FABC66-7D97-4055-8A8B-C1AE2B25A488}" srcOrd="0" destOrd="0" presId="urn:microsoft.com/office/officeart/2005/8/layout/default"/>
    <dgm:cxn modelId="{D90C77CD-818A-4E08-AC8F-583C6CC5D987}" type="presOf" srcId="{C176C8B7-1A5E-41BD-9C95-20AA711EE05C}" destId="{AF460DB0-0FD9-4690-B610-A7B063BC381A}" srcOrd="0" destOrd="0" presId="urn:microsoft.com/office/officeart/2005/8/layout/default"/>
    <dgm:cxn modelId="{552640D2-15B3-489C-B47F-4A78CB2865A4}" srcId="{C176C8B7-1A5E-41BD-9C95-20AA711EE05C}" destId="{3ABBB26C-2227-4125-91B8-D3978E389E18}" srcOrd="2" destOrd="0" parTransId="{644DC0AF-392E-403D-BBF6-DE47962D969D}" sibTransId="{E0FF214A-4294-4B0D-9C1E-31BA0582901B}"/>
    <dgm:cxn modelId="{FC3C07D7-313E-43E4-B887-0598BE7D5881}" srcId="{C176C8B7-1A5E-41BD-9C95-20AA711EE05C}" destId="{2AD999DF-B5B5-414B-9AF2-E875E9FAAEDB}" srcOrd="3" destOrd="0" parTransId="{0C8FF07A-DFAA-471D-91C4-51D1BEBC2ACD}" sibTransId="{5655F3FD-86CE-4AE6-B9C9-795F541878C5}"/>
    <dgm:cxn modelId="{DD57BCF9-6552-461F-8DE1-1E53DEB937C8}" type="presOf" srcId="{6A9F167F-C133-4AA7-99AC-D17E7363EB5A}" destId="{D49DC980-A49D-4249-B784-CAF65CAE6D8B}" srcOrd="0" destOrd="0" presId="urn:microsoft.com/office/officeart/2005/8/layout/default"/>
    <dgm:cxn modelId="{D2920009-466A-4A46-A549-7158F227B9A3}" type="presParOf" srcId="{AF460DB0-0FD9-4690-B610-A7B063BC381A}" destId="{B9FABC66-7D97-4055-8A8B-C1AE2B25A488}" srcOrd="0" destOrd="0" presId="urn:microsoft.com/office/officeart/2005/8/layout/default"/>
    <dgm:cxn modelId="{47786E7E-B7C0-480E-A36A-517809C7D9B6}" type="presParOf" srcId="{AF460DB0-0FD9-4690-B610-A7B063BC381A}" destId="{293527DC-3727-4EBF-B2A0-EB336967D5F1}" srcOrd="1" destOrd="0" presId="urn:microsoft.com/office/officeart/2005/8/layout/default"/>
    <dgm:cxn modelId="{43846CE9-56A9-4014-B83B-7C1E1599E6E0}" type="presParOf" srcId="{AF460DB0-0FD9-4690-B610-A7B063BC381A}" destId="{B5D54BB4-7ACF-4DF4-AA6B-00E91E7450CA}" srcOrd="2" destOrd="0" presId="urn:microsoft.com/office/officeart/2005/8/layout/default"/>
    <dgm:cxn modelId="{59898996-7987-4876-A5EA-73A6FB841FC8}" type="presParOf" srcId="{AF460DB0-0FD9-4690-B610-A7B063BC381A}" destId="{CD485572-0278-4142-96A0-4E0A01E4CF04}" srcOrd="3" destOrd="0" presId="urn:microsoft.com/office/officeart/2005/8/layout/default"/>
    <dgm:cxn modelId="{3042AB45-84C4-48EC-8FAA-C1DDAD1678F2}" type="presParOf" srcId="{AF460DB0-0FD9-4690-B610-A7B063BC381A}" destId="{F79A1571-3883-4837-BFC3-0467412A66BC}" srcOrd="4" destOrd="0" presId="urn:microsoft.com/office/officeart/2005/8/layout/default"/>
    <dgm:cxn modelId="{444F7095-0781-4B9E-9902-81282CD8858B}" type="presParOf" srcId="{AF460DB0-0FD9-4690-B610-A7B063BC381A}" destId="{22E31EEA-B783-4602-8A73-A76415161736}" srcOrd="5" destOrd="0" presId="urn:microsoft.com/office/officeart/2005/8/layout/default"/>
    <dgm:cxn modelId="{8A339BE0-3E2A-4ADF-8F85-50DC497363BA}" type="presParOf" srcId="{AF460DB0-0FD9-4690-B610-A7B063BC381A}" destId="{9BCD5BC3-5B35-4B0F-B232-5449DC951D0E}" srcOrd="6" destOrd="0" presId="urn:microsoft.com/office/officeart/2005/8/layout/default"/>
    <dgm:cxn modelId="{9D51B17B-C2C0-4DAF-9F9D-F71B2E6D1E9C}" type="presParOf" srcId="{AF460DB0-0FD9-4690-B610-A7B063BC381A}" destId="{F7671AF8-C06E-42A1-9D12-9F5A1F138072}" srcOrd="7" destOrd="0" presId="urn:microsoft.com/office/officeart/2005/8/layout/default"/>
    <dgm:cxn modelId="{9B9FCED5-9661-45B0-9ECF-E8C67B9411EE}" type="presParOf" srcId="{AF460DB0-0FD9-4690-B610-A7B063BC381A}" destId="{A3F775B0-CC9F-478B-9B16-5F6FBF09EF2A}" srcOrd="8" destOrd="0" presId="urn:microsoft.com/office/officeart/2005/8/layout/default"/>
    <dgm:cxn modelId="{B962AE2E-3B38-4782-B186-0B67D3FDFCA0}" type="presParOf" srcId="{AF460DB0-0FD9-4690-B610-A7B063BC381A}" destId="{79658BE5-698D-4979-B886-F162D089E005}" srcOrd="9" destOrd="0" presId="urn:microsoft.com/office/officeart/2005/8/layout/default"/>
    <dgm:cxn modelId="{4A29D4AF-F47A-476E-A326-A23EF282AF23}" type="presParOf" srcId="{AF460DB0-0FD9-4690-B610-A7B063BC381A}" destId="{D49DC980-A49D-4249-B784-CAF65CAE6D8B}" srcOrd="10" destOrd="0" presId="urn:microsoft.com/office/officeart/2005/8/layout/default"/>
    <dgm:cxn modelId="{2DE3725F-941F-474C-A115-551E67DF001E}" type="presParOf" srcId="{AF460DB0-0FD9-4690-B610-A7B063BC381A}" destId="{5D40C419-7DCB-4465-B0BB-2B5AA972AF57}" srcOrd="11" destOrd="0" presId="urn:microsoft.com/office/officeart/2005/8/layout/default"/>
    <dgm:cxn modelId="{817342FB-D9A7-4D1D-9707-535D9C550742}" type="presParOf" srcId="{AF460DB0-0FD9-4690-B610-A7B063BC381A}" destId="{40224A98-3B17-4AFB-8DC8-CAAC2839EAEF}" srcOrd="12" destOrd="0" presId="urn:microsoft.com/office/officeart/2005/8/layout/default"/>
    <dgm:cxn modelId="{CDAAC0A2-CE94-496A-8AA2-1A5A27E7B624}" type="presParOf" srcId="{AF460DB0-0FD9-4690-B610-A7B063BC381A}" destId="{E5C87850-07BA-46B1-A8CC-EF1F7B275DC2}" srcOrd="13" destOrd="0" presId="urn:microsoft.com/office/officeart/2005/8/layout/default"/>
    <dgm:cxn modelId="{B178752A-004A-4525-ABC4-C7F38FC25DDB}" type="presParOf" srcId="{AF460DB0-0FD9-4690-B610-A7B063BC381A}" destId="{E99913CF-6326-425A-A40A-D977DA8599C1}" srcOrd="14" destOrd="0" presId="urn:microsoft.com/office/officeart/2005/8/layout/default"/>
    <dgm:cxn modelId="{8E04C1A7-D5CD-44E3-B2C0-2A24F8C6022E}" type="presParOf" srcId="{AF460DB0-0FD9-4690-B610-A7B063BC381A}" destId="{FEC36222-C60C-4DF7-A574-7301504BD433}" srcOrd="15" destOrd="0" presId="urn:microsoft.com/office/officeart/2005/8/layout/default"/>
    <dgm:cxn modelId="{FDC3D1B6-4ADF-4ECF-8940-ACFC26642E06}" type="presParOf" srcId="{AF460DB0-0FD9-4690-B610-A7B063BC381A}" destId="{1340DC42-91EB-4736-B37F-D89FD9720862}" srcOrd="16" destOrd="0" presId="urn:microsoft.com/office/officeart/2005/8/layout/default"/>
    <dgm:cxn modelId="{5D5F4084-A960-44FC-9FEB-15EFCEFF416B}" type="presParOf" srcId="{AF460DB0-0FD9-4690-B610-A7B063BC381A}" destId="{B1D561A6-B249-4CF3-8B88-D49713A65CB5}" srcOrd="17" destOrd="0" presId="urn:microsoft.com/office/officeart/2005/8/layout/default"/>
    <dgm:cxn modelId="{09CB61BC-5388-4A3E-8DFF-59E6E747B434}" type="presParOf" srcId="{AF460DB0-0FD9-4690-B610-A7B063BC381A}" destId="{B3639D10-289F-45F4-8A86-5B724A8C6566}" srcOrd="18" destOrd="0" presId="urn:microsoft.com/office/officeart/2005/8/layout/default"/>
    <dgm:cxn modelId="{82DD817C-A59A-4C9E-8814-15A207120D40}" type="presParOf" srcId="{AF460DB0-0FD9-4690-B610-A7B063BC381A}" destId="{BE199B02-0F6C-4A6E-8A93-21E9C54D36FE}" srcOrd="19" destOrd="0" presId="urn:microsoft.com/office/officeart/2005/8/layout/default"/>
    <dgm:cxn modelId="{17F7BADD-428E-49FF-B0BF-7751072F8E1A}" type="presParOf" srcId="{AF460DB0-0FD9-4690-B610-A7B063BC381A}" destId="{8D6571B2-3F10-40A6-B38A-864BCE4C7871}" srcOrd="20" destOrd="0" presId="urn:microsoft.com/office/officeart/2005/8/layout/default"/>
    <dgm:cxn modelId="{A7EE79F9-45A7-48BA-8A47-279CC9E2A207}" type="presParOf" srcId="{AF460DB0-0FD9-4690-B610-A7B063BC381A}" destId="{A10F8BBC-0677-4FE5-AE54-F67A90D68B51}" srcOrd="21" destOrd="0" presId="urn:microsoft.com/office/officeart/2005/8/layout/default"/>
    <dgm:cxn modelId="{FA4F4889-F53B-4B8F-A98B-C8E3D0D1A901}" type="presParOf" srcId="{AF460DB0-0FD9-4690-B610-A7B063BC381A}" destId="{B513E49E-7896-4FB9-A2CA-170D95ED25E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4054E-0C47-4B89-9FD0-CA841B1876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683EF9-1806-4689-8AE3-0940517FA81E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I. Exame inicial </a:t>
          </a:r>
          <a:r>
            <a:rPr lang="pt-BR" sz="1800" b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das informações e provas existentes;  </a:t>
          </a:r>
          <a:endParaRPr lang="pt-BR" sz="1800" b="0">
            <a:solidFill>
              <a:schemeClr val="bg1"/>
            </a:solidFill>
          </a:endParaRPr>
        </a:p>
      </dgm:t>
    </dgm:pt>
    <dgm:pt modelId="{D3254D09-471B-4B63-86C4-C1A0E04A81ED}" type="parTrans" cxnId="{C4F766A9-B8F4-4D91-8D0B-EE63B1E847B6}">
      <dgm:prSet/>
      <dgm:spPr/>
      <dgm:t>
        <a:bodyPr/>
        <a:lstStyle/>
        <a:p>
          <a:endParaRPr lang="pt-BR"/>
        </a:p>
      </dgm:t>
    </dgm:pt>
    <dgm:pt modelId="{CCCABEEA-2E2D-428E-B746-5DC88299E250}" type="sibTrans" cxnId="{C4F766A9-B8F4-4D91-8D0B-EE63B1E847B6}">
      <dgm:prSet/>
      <dgm:spPr/>
      <dgm:t>
        <a:bodyPr/>
        <a:lstStyle/>
        <a:p>
          <a:endParaRPr lang="pt-BR"/>
        </a:p>
      </dgm:t>
    </dgm:pt>
    <dgm:pt modelId="{1B7B97B2-13BB-445B-8F78-B266F14DED11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II. Coleta de evidências e informações</a:t>
          </a:r>
          <a:r>
            <a:rPr lang="pt-BR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necessárias para averiguação da procedência da notícia, incluindo a realização de oitivas e manifestação dos envolvidos, quando for o caso; e  </a:t>
          </a:r>
          <a:endParaRPr lang="pt-BR" sz="1800">
            <a:solidFill>
              <a:schemeClr val="bg1"/>
            </a:solidFill>
          </a:endParaRPr>
        </a:p>
      </dgm:t>
    </dgm:pt>
    <dgm:pt modelId="{02A2E5F4-1A39-430A-9ED3-1BBB7407CED7}" type="parTrans" cxnId="{3E2EE79D-59B2-44B5-A557-F6C1198CB031}">
      <dgm:prSet/>
      <dgm:spPr/>
      <dgm:t>
        <a:bodyPr/>
        <a:lstStyle/>
        <a:p>
          <a:endParaRPr lang="pt-BR"/>
        </a:p>
      </dgm:t>
    </dgm:pt>
    <dgm:pt modelId="{1DEAB0C5-A701-4BEC-866B-D5EFFE5E8204}" type="sibTrans" cxnId="{3E2EE79D-59B2-44B5-A557-F6C1198CB031}">
      <dgm:prSet/>
      <dgm:spPr/>
      <dgm:t>
        <a:bodyPr/>
        <a:lstStyle/>
        <a:p>
          <a:endParaRPr lang="pt-BR"/>
        </a:p>
      </dgm:t>
    </dgm:pt>
    <dgm:pt modelId="{F0BD4070-778B-4798-B418-FFBE39076037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18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III. Análise conclusiva e fundamentada</a:t>
          </a:r>
          <a:r>
            <a:rPr lang="pt-BR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, indicando a necessidade de </a:t>
          </a:r>
          <a:r>
            <a:rPr lang="pt-BR" sz="18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instauração</a:t>
          </a:r>
          <a:r>
            <a:rPr lang="pt-BR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do processo acusatório, de celebração de </a:t>
          </a:r>
          <a:r>
            <a:rPr lang="pt-BR" sz="18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TAC</a:t>
          </a:r>
          <a:r>
            <a:rPr lang="pt-BR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ou de </a:t>
          </a:r>
          <a:r>
            <a:rPr lang="pt-BR" sz="1800" b="1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arquivamento</a:t>
          </a:r>
          <a:r>
            <a:rPr lang="pt-BR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da matéria.  </a:t>
          </a:r>
          <a:endParaRPr lang="pt-BR" sz="1800">
            <a:solidFill>
              <a:schemeClr val="bg1"/>
            </a:solidFill>
          </a:endParaRPr>
        </a:p>
      </dgm:t>
    </dgm:pt>
    <dgm:pt modelId="{E81D770D-5006-44D8-959E-F4615D86DD6D}" type="parTrans" cxnId="{9DF81B90-8C99-4119-993F-863D582F32EC}">
      <dgm:prSet/>
      <dgm:spPr/>
      <dgm:t>
        <a:bodyPr/>
        <a:lstStyle/>
        <a:p>
          <a:endParaRPr lang="pt-BR"/>
        </a:p>
      </dgm:t>
    </dgm:pt>
    <dgm:pt modelId="{A056717F-9B09-4138-9FA9-60F7DE5F21A5}" type="sibTrans" cxnId="{9DF81B90-8C99-4119-993F-863D582F32EC}">
      <dgm:prSet/>
      <dgm:spPr/>
      <dgm:t>
        <a:bodyPr/>
        <a:lstStyle/>
        <a:p>
          <a:endParaRPr lang="pt-BR"/>
        </a:p>
      </dgm:t>
    </dgm:pt>
    <dgm:pt modelId="{665CF37C-42FE-446A-B043-42AADC7F971E}" type="pres">
      <dgm:prSet presAssocID="{3A04054E-0C47-4B89-9FD0-CA841B1876B6}" presName="linear" presStyleCnt="0">
        <dgm:presLayoutVars>
          <dgm:dir/>
          <dgm:animLvl val="lvl"/>
          <dgm:resizeHandles val="exact"/>
        </dgm:presLayoutVars>
      </dgm:prSet>
      <dgm:spPr/>
    </dgm:pt>
    <dgm:pt modelId="{32A31CFB-BA43-4C31-B627-8F8CE2576B99}" type="pres">
      <dgm:prSet presAssocID="{41683EF9-1806-4689-8AE3-0940517FA81E}" presName="parentLin" presStyleCnt="0"/>
      <dgm:spPr/>
    </dgm:pt>
    <dgm:pt modelId="{C7BD5D4A-3EE9-4DB8-B95B-2E752EF63D26}" type="pres">
      <dgm:prSet presAssocID="{41683EF9-1806-4689-8AE3-0940517FA81E}" presName="parentLeftMargin" presStyleLbl="node1" presStyleIdx="0" presStyleCnt="3"/>
      <dgm:spPr/>
    </dgm:pt>
    <dgm:pt modelId="{9D06AFDA-E5DE-4983-BC09-30C4CF9D4DC7}" type="pres">
      <dgm:prSet presAssocID="{41683EF9-1806-4689-8AE3-0940517FA81E}" presName="parentText" presStyleLbl="node1" presStyleIdx="0" presStyleCnt="3" custScaleX="104657" custScaleY="70616">
        <dgm:presLayoutVars>
          <dgm:chMax val="0"/>
          <dgm:bulletEnabled val="1"/>
        </dgm:presLayoutVars>
      </dgm:prSet>
      <dgm:spPr/>
    </dgm:pt>
    <dgm:pt modelId="{AD95DF8E-4B92-4BF4-B365-F7E49646687A}" type="pres">
      <dgm:prSet presAssocID="{41683EF9-1806-4689-8AE3-0940517FA81E}" presName="negativeSpace" presStyleCnt="0"/>
      <dgm:spPr/>
    </dgm:pt>
    <dgm:pt modelId="{EBC1B634-CAA3-43D6-969E-7EB9774A685F}" type="pres">
      <dgm:prSet presAssocID="{41683EF9-1806-4689-8AE3-0940517FA81E}" presName="childText" presStyleLbl="conFgAcc1" presStyleIdx="0" presStyleCnt="3" custScaleY="61143">
        <dgm:presLayoutVars>
          <dgm:bulletEnabled val="1"/>
        </dgm:presLayoutVars>
      </dgm:prSet>
      <dgm:spPr>
        <a:ln>
          <a:noFill/>
        </a:ln>
      </dgm:spPr>
    </dgm:pt>
    <dgm:pt modelId="{F6300482-DDD2-4586-909D-6A90D6677D00}" type="pres">
      <dgm:prSet presAssocID="{CCCABEEA-2E2D-428E-B746-5DC88299E250}" presName="spaceBetweenRectangles" presStyleCnt="0"/>
      <dgm:spPr/>
    </dgm:pt>
    <dgm:pt modelId="{489151D8-CAE6-4F6D-A628-06162B754CC1}" type="pres">
      <dgm:prSet presAssocID="{1B7B97B2-13BB-445B-8F78-B266F14DED11}" presName="parentLin" presStyleCnt="0"/>
      <dgm:spPr/>
    </dgm:pt>
    <dgm:pt modelId="{39EFD802-9D39-400D-B5F4-D08938919B0C}" type="pres">
      <dgm:prSet presAssocID="{1B7B97B2-13BB-445B-8F78-B266F14DED11}" presName="parentLeftMargin" presStyleLbl="node1" presStyleIdx="0" presStyleCnt="3"/>
      <dgm:spPr/>
    </dgm:pt>
    <dgm:pt modelId="{201430CE-A597-4C2C-98EB-16760A228B71}" type="pres">
      <dgm:prSet presAssocID="{1B7B97B2-13BB-445B-8F78-B266F14DED11}" presName="parentText" presStyleLbl="node1" presStyleIdx="1" presStyleCnt="3" custScaleX="104085" custScaleY="115082">
        <dgm:presLayoutVars>
          <dgm:chMax val="0"/>
          <dgm:bulletEnabled val="1"/>
        </dgm:presLayoutVars>
      </dgm:prSet>
      <dgm:spPr/>
    </dgm:pt>
    <dgm:pt modelId="{6A2C29DA-A63B-4468-8082-CD169AA1A425}" type="pres">
      <dgm:prSet presAssocID="{1B7B97B2-13BB-445B-8F78-B266F14DED11}" presName="negativeSpace" presStyleCnt="0"/>
      <dgm:spPr/>
    </dgm:pt>
    <dgm:pt modelId="{FCBD988B-7ED2-4A57-8B0E-375C957A71F6}" type="pres">
      <dgm:prSet presAssocID="{1B7B97B2-13BB-445B-8F78-B266F14DED11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DC114BD7-E2B9-433F-BDC9-B864D179DA2C}" type="pres">
      <dgm:prSet presAssocID="{1DEAB0C5-A701-4BEC-866B-D5EFFE5E8204}" presName="spaceBetweenRectangles" presStyleCnt="0"/>
      <dgm:spPr/>
    </dgm:pt>
    <dgm:pt modelId="{C595FA4C-3F27-42B2-8336-C988A0BA6C7C}" type="pres">
      <dgm:prSet presAssocID="{F0BD4070-778B-4798-B418-FFBE39076037}" presName="parentLin" presStyleCnt="0"/>
      <dgm:spPr/>
    </dgm:pt>
    <dgm:pt modelId="{C35AFF90-7AD9-422B-81FA-8B45890830CF}" type="pres">
      <dgm:prSet presAssocID="{F0BD4070-778B-4798-B418-FFBE39076037}" presName="parentLeftMargin" presStyleLbl="node1" presStyleIdx="1" presStyleCnt="3"/>
      <dgm:spPr/>
    </dgm:pt>
    <dgm:pt modelId="{6B96D651-D5A4-4C42-818C-E703AB0C905D}" type="pres">
      <dgm:prSet presAssocID="{F0BD4070-778B-4798-B418-FFBE39076037}" presName="parentText" presStyleLbl="node1" presStyleIdx="2" presStyleCnt="3" custScaleX="104085" custLinFactNeighborX="16247" custLinFactNeighborY="-36258">
        <dgm:presLayoutVars>
          <dgm:chMax val="0"/>
          <dgm:bulletEnabled val="1"/>
        </dgm:presLayoutVars>
      </dgm:prSet>
      <dgm:spPr/>
    </dgm:pt>
    <dgm:pt modelId="{8BD9F8AA-F796-4414-84B1-0DE6FDC606A0}" type="pres">
      <dgm:prSet presAssocID="{F0BD4070-778B-4798-B418-FFBE39076037}" presName="negativeSpace" presStyleCnt="0"/>
      <dgm:spPr/>
    </dgm:pt>
    <dgm:pt modelId="{85D6974B-274F-4124-8C45-0FAC3DB4B229}" type="pres">
      <dgm:prSet presAssocID="{F0BD4070-778B-4798-B418-FFBE39076037}" presName="childText" presStyleLbl="conFgAcc1" presStyleIdx="2" presStyleCnt="3" custFlipVert="1" custScaleY="31806" custLinFactNeighborX="9941" custLinFactNeighborY="-12835">
        <dgm:presLayoutVars>
          <dgm:bulletEnabled val="1"/>
        </dgm:presLayoutVars>
      </dgm:prSet>
      <dgm:spPr>
        <a:ln>
          <a:noFill/>
        </a:ln>
      </dgm:spPr>
    </dgm:pt>
  </dgm:ptLst>
  <dgm:cxnLst>
    <dgm:cxn modelId="{C59B735E-6F06-4027-9D34-73D7787285F2}" type="presOf" srcId="{F0BD4070-778B-4798-B418-FFBE39076037}" destId="{6B96D651-D5A4-4C42-818C-E703AB0C905D}" srcOrd="1" destOrd="0" presId="urn:microsoft.com/office/officeart/2005/8/layout/list1"/>
    <dgm:cxn modelId="{8719D683-2F89-4C8C-BCBD-8ED4B86A7390}" type="presOf" srcId="{1B7B97B2-13BB-445B-8F78-B266F14DED11}" destId="{39EFD802-9D39-400D-B5F4-D08938919B0C}" srcOrd="0" destOrd="0" presId="urn:microsoft.com/office/officeart/2005/8/layout/list1"/>
    <dgm:cxn modelId="{9DF81B90-8C99-4119-993F-863D582F32EC}" srcId="{3A04054E-0C47-4B89-9FD0-CA841B1876B6}" destId="{F0BD4070-778B-4798-B418-FFBE39076037}" srcOrd="2" destOrd="0" parTransId="{E81D770D-5006-44D8-959E-F4615D86DD6D}" sibTransId="{A056717F-9B09-4138-9FA9-60F7DE5F21A5}"/>
    <dgm:cxn modelId="{3E2EE79D-59B2-44B5-A557-F6C1198CB031}" srcId="{3A04054E-0C47-4B89-9FD0-CA841B1876B6}" destId="{1B7B97B2-13BB-445B-8F78-B266F14DED11}" srcOrd="1" destOrd="0" parTransId="{02A2E5F4-1A39-430A-9ED3-1BBB7407CED7}" sibTransId="{1DEAB0C5-A701-4BEC-866B-D5EFFE5E8204}"/>
    <dgm:cxn modelId="{C4F766A9-B8F4-4D91-8D0B-EE63B1E847B6}" srcId="{3A04054E-0C47-4B89-9FD0-CA841B1876B6}" destId="{41683EF9-1806-4689-8AE3-0940517FA81E}" srcOrd="0" destOrd="0" parTransId="{D3254D09-471B-4B63-86C4-C1A0E04A81ED}" sibTransId="{CCCABEEA-2E2D-428E-B746-5DC88299E250}"/>
    <dgm:cxn modelId="{F2E3D5CD-4C59-43FD-8B15-A1B82D136F35}" type="presOf" srcId="{3A04054E-0C47-4B89-9FD0-CA841B1876B6}" destId="{665CF37C-42FE-446A-B043-42AADC7F971E}" srcOrd="0" destOrd="0" presId="urn:microsoft.com/office/officeart/2005/8/layout/list1"/>
    <dgm:cxn modelId="{F9AE1CD2-6E24-430E-92C6-580CAE4C7839}" type="presOf" srcId="{41683EF9-1806-4689-8AE3-0940517FA81E}" destId="{C7BD5D4A-3EE9-4DB8-B95B-2E752EF63D26}" srcOrd="0" destOrd="0" presId="urn:microsoft.com/office/officeart/2005/8/layout/list1"/>
    <dgm:cxn modelId="{BBAAB8D5-B485-421F-BE1E-36667C4CF628}" type="presOf" srcId="{1B7B97B2-13BB-445B-8F78-B266F14DED11}" destId="{201430CE-A597-4C2C-98EB-16760A228B71}" srcOrd="1" destOrd="0" presId="urn:microsoft.com/office/officeart/2005/8/layout/list1"/>
    <dgm:cxn modelId="{43A28DE9-F552-4389-B6FF-D360A8FC4CA9}" type="presOf" srcId="{F0BD4070-778B-4798-B418-FFBE39076037}" destId="{C35AFF90-7AD9-422B-81FA-8B45890830CF}" srcOrd="0" destOrd="0" presId="urn:microsoft.com/office/officeart/2005/8/layout/list1"/>
    <dgm:cxn modelId="{527C20EF-09AE-40C4-A7D6-4AEFD2A7991C}" type="presOf" srcId="{41683EF9-1806-4689-8AE3-0940517FA81E}" destId="{9D06AFDA-E5DE-4983-BC09-30C4CF9D4DC7}" srcOrd="1" destOrd="0" presId="urn:microsoft.com/office/officeart/2005/8/layout/list1"/>
    <dgm:cxn modelId="{08106F81-5846-4132-87CA-C35C770A0176}" type="presParOf" srcId="{665CF37C-42FE-446A-B043-42AADC7F971E}" destId="{32A31CFB-BA43-4C31-B627-8F8CE2576B99}" srcOrd="0" destOrd="0" presId="urn:microsoft.com/office/officeart/2005/8/layout/list1"/>
    <dgm:cxn modelId="{5BB23173-CBA2-4749-A4FA-6204EEF37D8B}" type="presParOf" srcId="{32A31CFB-BA43-4C31-B627-8F8CE2576B99}" destId="{C7BD5D4A-3EE9-4DB8-B95B-2E752EF63D26}" srcOrd="0" destOrd="0" presId="urn:microsoft.com/office/officeart/2005/8/layout/list1"/>
    <dgm:cxn modelId="{2D2DC8AE-2AAF-402F-9334-7F372043BFF0}" type="presParOf" srcId="{32A31CFB-BA43-4C31-B627-8F8CE2576B99}" destId="{9D06AFDA-E5DE-4983-BC09-30C4CF9D4DC7}" srcOrd="1" destOrd="0" presId="urn:microsoft.com/office/officeart/2005/8/layout/list1"/>
    <dgm:cxn modelId="{87B31D01-5EE1-4B51-B723-8E13E09F2318}" type="presParOf" srcId="{665CF37C-42FE-446A-B043-42AADC7F971E}" destId="{AD95DF8E-4B92-4BF4-B365-F7E49646687A}" srcOrd="1" destOrd="0" presId="urn:microsoft.com/office/officeart/2005/8/layout/list1"/>
    <dgm:cxn modelId="{140BECC3-43EE-4254-A166-B9B1FD9427F9}" type="presParOf" srcId="{665CF37C-42FE-446A-B043-42AADC7F971E}" destId="{EBC1B634-CAA3-43D6-969E-7EB9774A685F}" srcOrd="2" destOrd="0" presId="urn:microsoft.com/office/officeart/2005/8/layout/list1"/>
    <dgm:cxn modelId="{B2D7ABE2-BF13-408E-B3BF-E4D6DE3AD639}" type="presParOf" srcId="{665CF37C-42FE-446A-B043-42AADC7F971E}" destId="{F6300482-DDD2-4586-909D-6A90D6677D00}" srcOrd="3" destOrd="0" presId="urn:microsoft.com/office/officeart/2005/8/layout/list1"/>
    <dgm:cxn modelId="{E0C97C96-77E8-487D-9502-20C5778E047B}" type="presParOf" srcId="{665CF37C-42FE-446A-B043-42AADC7F971E}" destId="{489151D8-CAE6-4F6D-A628-06162B754CC1}" srcOrd="4" destOrd="0" presId="urn:microsoft.com/office/officeart/2005/8/layout/list1"/>
    <dgm:cxn modelId="{D67D5EBD-1CA5-4652-8726-8A0B6DB77ED7}" type="presParOf" srcId="{489151D8-CAE6-4F6D-A628-06162B754CC1}" destId="{39EFD802-9D39-400D-B5F4-D08938919B0C}" srcOrd="0" destOrd="0" presId="urn:microsoft.com/office/officeart/2005/8/layout/list1"/>
    <dgm:cxn modelId="{56152F40-A43F-4AF5-A134-57DD1CD32A49}" type="presParOf" srcId="{489151D8-CAE6-4F6D-A628-06162B754CC1}" destId="{201430CE-A597-4C2C-98EB-16760A228B71}" srcOrd="1" destOrd="0" presId="urn:microsoft.com/office/officeart/2005/8/layout/list1"/>
    <dgm:cxn modelId="{2A8A8A7A-110B-4B80-BCE3-F971E83A7297}" type="presParOf" srcId="{665CF37C-42FE-446A-B043-42AADC7F971E}" destId="{6A2C29DA-A63B-4468-8082-CD169AA1A425}" srcOrd="5" destOrd="0" presId="urn:microsoft.com/office/officeart/2005/8/layout/list1"/>
    <dgm:cxn modelId="{FA3363C5-D71A-4C8E-8756-9163F7041A13}" type="presParOf" srcId="{665CF37C-42FE-446A-B043-42AADC7F971E}" destId="{FCBD988B-7ED2-4A57-8B0E-375C957A71F6}" srcOrd="6" destOrd="0" presId="urn:microsoft.com/office/officeart/2005/8/layout/list1"/>
    <dgm:cxn modelId="{1C3D0010-ECB3-445D-A31E-C0A610C3727A}" type="presParOf" srcId="{665CF37C-42FE-446A-B043-42AADC7F971E}" destId="{DC114BD7-E2B9-433F-BDC9-B864D179DA2C}" srcOrd="7" destOrd="0" presId="urn:microsoft.com/office/officeart/2005/8/layout/list1"/>
    <dgm:cxn modelId="{EF5E19D7-CB67-4606-9E08-749E96EAD4B0}" type="presParOf" srcId="{665CF37C-42FE-446A-B043-42AADC7F971E}" destId="{C595FA4C-3F27-42B2-8336-C988A0BA6C7C}" srcOrd="8" destOrd="0" presId="urn:microsoft.com/office/officeart/2005/8/layout/list1"/>
    <dgm:cxn modelId="{06374B8D-9C6A-4ED5-9E1A-D96C195BA93C}" type="presParOf" srcId="{C595FA4C-3F27-42B2-8336-C988A0BA6C7C}" destId="{C35AFF90-7AD9-422B-81FA-8B45890830CF}" srcOrd="0" destOrd="0" presId="urn:microsoft.com/office/officeart/2005/8/layout/list1"/>
    <dgm:cxn modelId="{CF2895F5-D452-4BAD-B57F-5FA52D2894B9}" type="presParOf" srcId="{C595FA4C-3F27-42B2-8336-C988A0BA6C7C}" destId="{6B96D651-D5A4-4C42-818C-E703AB0C905D}" srcOrd="1" destOrd="0" presId="urn:microsoft.com/office/officeart/2005/8/layout/list1"/>
    <dgm:cxn modelId="{B8ED9E1E-FD8F-49BE-ADAD-1613DCD72EA6}" type="presParOf" srcId="{665CF37C-42FE-446A-B043-42AADC7F971E}" destId="{8BD9F8AA-F796-4414-84B1-0DE6FDC606A0}" srcOrd="9" destOrd="0" presId="urn:microsoft.com/office/officeart/2005/8/layout/list1"/>
    <dgm:cxn modelId="{7F9E3403-0747-45F4-B28C-A6BDD19784E1}" type="presParOf" srcId="{665CF37C-42FE-446A-B043-42AADC7F971E}" destId="{85D6974B-274F-4124-8C45-0FAC3DB4B2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41BBE-77AB-4953-94A8-0FBF0DFEF8FC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C628D2E-0A5D-400B-8786-C34F6F73A519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Relato das ocorrências</a:t>
          </a:r>
        </a:p>
      </dgm:t>
    </dgm:pt>
    <dgm:pt modelId="{FF242D54-FE2A-42C2-A98F-A917D292E95C}" type="parTrans" cxnId="{FE04D041-11A6-48A3-82F5-10FD885DED0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33C27FF-97FA-4C7A-976C-A7B28C654DA7}" type="sibTrans" cxnId="{FE04D041-11A6-48A3-82F5-10FD885DED0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A7468A2-3F23-4061-BFEA-6D2CFF9E12C8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Indicação de provas</a:t>
          </a:r>
        </a:p>
      </dgm:t>
    </dgm:pt>
    <dgm:pt modelId="{AC75C25A-5847-42AB-AF49-552D0D6F2EC2}" type="parTrans" cxnId="{218B5D19-9112-4507-B79C-99AA27E752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C20B27-3861-4B99-89BB-340B372BAE14}" type="sibTrans" cxnId="{218B5D19-9112-4507-B79C-99AA27E752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7D3FEDE-CFC4-4724-8909-89621002F327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Dispositivos violados</a:t>
          </a:r>
        </a:p>
      </dgm:t>
    </dgm:pt>
    <dgm:pt modelId="{6049A692-52E3-4458-9A2B-599443893281}" type="parTrans" cxnId="{675EF94B-82A6-46B6-8D0A-36ABCE96D5B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5F9DC1-1638-4290-9855-1AEF396764DA}" type="sibTrans" cxnId="{675EF94B-82A6-46B6-8D0A-36ABCE96D5B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3ED6ADB-ABCC-406E-A084-9948745BDD85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Mudança de tipo</a:t>
          </a:r>
        </a:p>
      </dgm:t>
    </dgm:pt>
    <dgm:pt modelId="{975136DE-00B1-44B1-99AF-2CFD855D35B3}" type="parTrans" cxnId="{598D059A-64F9-46CB-9EFF-9AAD7F60C55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C95C9A-C45F-42EC-8E19-0529B3B51DD6}" type="sibTrans" cxnId="{598D059A-64F9-46CB-9EFF-9AAD7F60C55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1FC7FA0-23ED-475C-ABE8-6895688F272C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Sugestão de penalidade</a:t>
          </a:r>
        </a:p>
      </dgm:t>
    </dgm:pt>
    <dgm:pt modelId="{805069C6-4758-4AB5-9C97-066D6A64B191}" type="parTrans" cxnId="{7CE892F7-AE09-46AE-9907-1421591B421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6BBE47A-42DB-4713-BA62-A2132B459059}" type="sibTrans" cxnId="{7CE892F7-AE09-46AE-9907-1421591B421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9FB3C4-1C32-40FB-A76E-32998F6FDC1B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Conclusivo</a:t>
          </a:r>
        </a:p>
      </dgm:t>
    </dgm:pt>
    <dgm:pt modelId="{33DEBB24-85CD-4175-8540-604A5BD6322F}" type="parTrans" cxnId="{D97824AD-EE06-4A2B-9DDC-9D17CB64EDA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1775AD-4FEE-4B1F-BA7A-8A84BAD1A7FE}" type="sibTrans" cxnId="{D97824AD-EE06-4A2B-9DDC-9D17CB64EDA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4DF1B6D-642C-4E7A-9AD4-4056659F938B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Análise da prescrição</a:t>
          </a:r>
        </a:p>
      </dgm:t>
    </dgm:pt>
    <dgm:pt modelId="{470C90E5-E17B-4D0E-83F1-46CE22282534}" type="parTrans" cxnId="{76EBF573-D924-42BC-9A51-8D18A8C391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22821B-67EE-4E59-B034-B2422A07ED29}" type="sibTrans" cxnId="{76EBF573-D924-42BC-9A51-8D18A8C391B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FB49707-3431-4812-BC8D-E7229B3BC11F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</a:rPr>
            <a:t>Medidas de gestão</a:t>
          </a:r>
        </a:p>
      </dgm:t>
    </dgm:pt>
    <dgm:pt modelId="{5D84A98C-EA92-4994-A8AF-1CECE6CD8FE1}" type="parTrans" cxnId="{9C180F5C-D05A-4A72-9C3D-CC0D9D7C77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0738282-C4CB-4797-A152-38DEA347B57A}" type="sibTrans" cxnId="{9C180F5C-D05A-4A72-9C3D-CC0D9D7C77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A0A9A0B-BF59-49B3-9031-90B5BAD00C4A}">
      <dgm:prSet phldrT="[Texto]"/>
      <dgm:spPr/>
      <dgm:t>
        <a:bodyPr/>
        <a:lstStyle/>
        <a:p>
          <a:r>
            <a:rPr lang="pt-BR">
              <a:solidFill>
                <a:schemeClr val="tx1"/>
              </a:solidFill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Encerramento</a:t>
          </a:r>
          <a:endParaRPr lang="pt-BR">
            <a:solidFill>
              <a:schemeClr val="tx1"/>
            </a:solidFill>
          </a:endParaRPr>
        </a:p>
      </dgm:t>
    </dgm:pt>
    <dgm:pt modelId="{F7BCF6B1-CCD3-440B-82AE-D3030B682029}" type="parTrans" cxnId="{D00DBEA5-0A23-4698-9316-19112A82E9A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9F944C2-9BB4-49D5-8230-56A93BF61F20}" type="sibTrans" cxnId="{D00DBEA5-0A23-4698-9316-19112A82E9A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72323C9-0502-474E-8506-372A72794A00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Crime, dano e improbidade</a:t>
          </a:r>
        </a:p>
      </dgm:t>
    </dgm:pt>
    <dgm:pt modelId="{9CA2E32E-741E-4E56-923C-97C8D09BA76F}" type="parTrans" cxnId="{41E23B72-66B1-42FB-B2B6-8D5CA55A2B6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3FA6A4C-2249-4191-A3BC-DC2813C13FA0}" type="sibTrans" cxnId="{41E23B72-66B1-42FB-B2B6-8D5CA55A2B6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F224255-3DA3-401D-914A-1C80EC7B46E2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Motivação</a:t>
          </a:r>
        </a:p>
      </dgm:t>
    </dgm:pt>
    <dgm:pt modelId="{7D985FDF-4356-48A5-98C5-A4DBEBF68B94}" type="parTrans" cxnId="{354F980C-E6C0-44BB-A69D-CF65795A100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CA5403F-E0AD-471B-A99C-79FA4A9EC9C4}" type="sibTrans" cxnId="{354F980C-E6C0-44BB-A69D-CF65795A100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AECDEDB-CEDE-4805-9919-508C9C5DF3A5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Exame da defesa</a:t>
          </a:r>
        </a:p>
      </dgm:t>
    </dgm:pt>
    <dgm:pt modelId="{7DE0D55F-356A-4E26-B120-42DD7FF42F11}" type="parTrans" cxnId="{B581FAAB-2AE5-4B60-AF91-DBB3688708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D4E2BCF-8F3D-4E6E-8EFC-914587EECF31}" type="sibTrans" cxnId="{B581FAAB-2AE5-4B60-AF91-DBB3688708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5F218D-AEBE-4445-A8E1-ACC7C10351B5}" type="pres">
      <dgm:prSet presAssocID="{68541BBE-77AB-4953-94A8-0FBF0DFEF8FC}" presName="Name0" presStyleCnt="0">
        <dgm:presLayoutVars>
          <dgm:dir/>
          <dgm:resizeHandles/>
        </dgm:presLayoutVars>
      </dgm:prSet>
      <dgm:spPr/>
    </dgm:pt>
    <dgm:pt modelId="{B6F75520-40CC-4087-B5E1-878F2EE3771A}" type="pres">
      <dgm:prSet presAssocID="{6C628D2E-0A5D-400B-8786-C34F6F73A519}" presName="compNode" presStyleCnt="0"/>
      <dgm:spPr/>
    </dgm:pt>
    <dgm:pt modelId="{B6EEE6C2-0634-4FC7-ADE4-58772764188D}" type="pres">
      <dgm:prSet presAssocID="{6C628D2E-0A5D-400B-8786-C34F6F73A519}" presName="dummyConnPt" presStyleCnt="0"/>
      <dgm:spPr/>
    </dgm:pt>
    <dgm:pt modelId="{1EC8E86B-D828-49B6-9130-C400022F5D27}" type="pres">
      <dgm:prSet presAssocID="{6C628D2E-0A5D-400B-8786-C34F6F73A519}" presName="node" presStyleLbl="node1" presStyleIdx="0" presStyleCnt="12">
        <dgm:presLayoutVars>
          <dgm:bulletEnabled val="1"/>
        </dgm:presLayoutVars>
      </dgm:prSet>
      <dgm:spPr/>
    </dgm:pt>
    <dgm:pt modelId="{B13B9DCD-30BF-415E-8BC2-E7D03C57BA89}" type="pres">
      <dgm:prSet presAssocID="{433C27FF-97FA-4C7A-976C-A7B28C654DA7}" presName="sibTrans" presStyleLbl="bgSibTrans2D1" presStyleIdx="0" presStyleCnt="11"/>
      <dgm:spPr/>
    </dgm:pt>
    <dgm:pt modelId="{A8A9DFBA-16C8-4242-BEFB-9A106702725A}" type="pres">
      <dgm:prSet presAssocID="{DAECDEDB-CEDE-4805-9919-508C9C5DF3A5}" presName="compNode" presStyleCnt="0"/>
      <dgm:spPr/>
    </dgm:pt>
    <dgm:pt modelId="{803706CC-21A8-47DB-AC79-2E4DE28BE322}" type="pres">
      <dgm:prSet presAssocID="{DAECDEDB-CEDE-4805-9919-508C9C5DF3A5}" presName="dummyConnPt" presStyleCnt="0"/>
      <dgm:spPr/>
    </dgm:pt>
    <dgm:pt modelId="{3EF85E14-B201-4438-BB3D-AB891FFD595E}" type="pres">
      <dgm:prSet presAssocID="{DAECDEDB-CEDE-4805-9919-508C9C5DF3A5}" presName="node" presStyleLbl="node1" presStyleIdx="1" presStyleCnt="12">
        <dgm:presLayoutVars>
          <dgm:bulletEnabled val="1"/>
        </dgm:presLayoutVars>
      </dgm:prSet>
      <dgm:spPr/>
    </dgm:pt>
    <dgm:pt modelId="{5659D820-D78F-432F-86E3-A4BFA4600191}" type="pres">
      <dgm:prSet presAssocID="{3D4E2BCF-8F3D-4E6E-8EFC-914587EECF31}" presName="sibTrans" presStyleLbl="bgSibTrans2D1" presStyleIdx="1" presStyleCnt="11"/>
      <dgm:spPr/>
    </dgm:pt>
    <dgm:pt modelId="{B3AEA654-E3AF-4CA7-88A3-BCF58F4E7ED2}" type="pres">
      <dgm:prSet presAssocID="{CA7468A2-3F23-4061-BFEA-6D2CFF9E12C8}" presName="compNode" presStyleCnt="0"/>
      <dgm:spPr/>
    </dgm:pt>
    <dgm:pt modelId="{D6D52F8D-C044-4BFD-B4B7-2FAED1E1E119}" type="pres">
      <dgm:prSet presAssocID="{CA7468A2-3F23-4061-BFEA-6D2CFF9E12C8}" presName="dummyConnPt" presStyleCnt="0"/>
      <dgm:spPr/>
    </dgm:pt>
    <dgm:pt modelId="{C68A88A5-0946-4756-BA03-1AC5FD6616B0}" type="pres">
      <dgm:prSet presAssocID="{CA7468A2-3F23-4061-BFEA-6D2CFF9E12C8}" presName="node" presStyleLbl="node1" presStyleIdx="2" presStyleCnt="12">
        <dgm:presLayoutVars>
          <dgm:bulletEnabled val="1"/>
        </dgm:presLayoutVars>
      </dgm:prSet>
      <dgm:spPr/>
    </dgm:pt>
    <dgm:pt modelId="{1837DA6A-19EC-412F-A2DE-8EECA4E47139}" type="pres">
      <dgm:prSet presAssocID="{F8C20B27-3861-4B99-89BB-340B372BAE14}" presName="sibTrans" presStyleLbl="bgSibTrans2D1" presStyleIdx="2" presStyleCnt="11"/>
      <dgm:spPr/>
    </dgm:pt>
    <dgm:pt modelId="{D94E88EC-0CAB-4BBB-8293-744835617C69}" type="pres">
      <dgm:prSet presAssocID="{FF224255-3DA3-401D-914A-1C80EC7B46E2}" presName="compNode" presStyleCnt="0"/>
      <dgm:spPr/>
    </dgm:pt>
    <dgm:pt modelId="{AA57B8AC-D31C-477A-A8C4-ED910B482FD7}" type="pres">
      <dgm:prSet presAssocID="{FF224255-3DA3-401D-914A-1C80EC7B46E2}" presName="dummyConnPt" presStyleCnt="0"/>
      <dgm:spPr/>
    </dgm:pt>
    <dgm:pt modelId="{3A936083-8AF1-49D7-B6F5-1D972F2C9F64}" type="pres">
      <dgm:prSet presAssocID="{FF224255-3DA3-401D-914A-1C80EC7B46E2}" presName="node" presStyleLbl="node1" presStyleIdx="3" presStyleCnt="12">
        <dgm:presLayoutVars>
          <dgm:bulletEnabled val="1"/>
        </dgm:presLayoutVars>
      </dgm:prSet>
      <dgm:spPr/>
    </dgm:pt>
    <dgm:pt modelId="{55CAB28B-3CCC-41FB-A45F-8246BCCE106A}" type="pres">
      <dgm:prSet presAssocID="{4CA5403F-E0AD-471B-A99C-79FA4A9EC9C4}" presName="sibTrans" presStyleLbl="bgSibTrans2D1" presStyleIdx="3" presStyleCnt="11"/>
      <dgm:spPr/>
    </dgm:pt>
    <dgm:pt modelId="{D6E934AD-4C97-4498-BEB9-8CF9EADA1F79}" type="pres">
      <dgm:prSet presAssocID="{87D3FEDE-CFC4-4724-8909-89621002F327}" presName="compNode" presStyleCnt="0"/>
      <dgm:spPr/>
    </dgm:pt>
    <dgm:pt modelId="{01D76A63-BC70-4798-A56A-E2435C332ECB}" type="pres">
      <dgm:prSet presAssocID="{87D3FEDE-CFC4-4724-8909-89621002F327}" presName="dummyConnPt" presStyleCnt="0"/>
      <dgm:spPr/>
    </dgm:pt>
    <dgm:pt modelId="{53970F7A-6400-4C8E-95DB-D703222996B5}" type="pres">
      <dgm:prSet presAssocID="{87D3FEDE-CFC4-4724-8909-89621002F327}" presName="node" presStyleLbl="node1" presStyleIdx="4" presStyleCnt="12">
        <dgm:presLayoutVars>
          <dgm:bulletEnabled val="1"/>
        </dgm:presLayoutVars>
      </dgm:prSet>
      <dgm:spPr/>
    </dgm:pt>
    <dgm:pt modelId="{92093B3F-2575-4227-AF86-DBB8849E21C3}" type="pres">
      <dgm:prSet presAssocID="{FA5F9DC1-1638-4290-9855-1AEF396764DA}" presName="sibTrans" presStyleLbl="bgSibTrans2D1" presStyleIdx="4" presStyleCnt="11"/>
      <dgm:spPr/>
    </dgm:pt>
    <dgm:pt modelId="{D5D92EBD-8D93-4749-8384-373B57525A94}" type="pres">
      <dgm:prSet presAssocID="{53ED6ADB-ABCC-406E-A084-9948745BDD85}" presName="compNode" presStyleCnt="0"/>
      <dgm:spPr/>
    </dgm:pt>
    <dgm:pt modelId="{F5569409-9979-4461-9D28-3025E5387869}" type="pres">
      <dgm:prSet presAssocID="{53ED6ADB-ABCC-406E-A084-9948745BDD85}" presName="dummyConnPt" presStyleCnt="0"/>
      <dgm:spPr/>
    </dgm:pt>
    <dgm:pt modelId="{D69A19FD-3FD0-4460-B194-B08DC30D65F2}" type="pres">
      <dgm:prSet presAssocID="{53ED6ADB-ABCC-406E-A084-9948745BDD85}" presName="node" presStyleLbl="node1" presStyleIdx="5" presStyleCnt="12">
        <dgm:presLayoutVars>
          <dgm:bulletEnabled val="1"/>
        </dgm:presLayoutVars>
      </dgm:prSet>
      <dgm:spPr/>
    </dgm:pt>
    <dgm:pt modelId="{0F9CC4EE-923D-4524-8127-25DD55440984}" type="pres">
      <dgm:prSet presAssocID="{07C95C9A-C45F-42EC-8E19-0529B3B51DD6}" presName="sibTrans" presStyleLbl="bgSibTrans2D1" presStyleIdx="5" presStyleCnt="11"/>
      <dgm:spPr/>
    </dgm:pt>
    <dgm:pt modelId="{4A3333DA-2456-45F2-B95F-1CBD9126895C}" type="pres">
      <dgm:prSet presAssocID="{81FC7FA0-23ED-475C-ABE8-6895688F272C}" presName="compNode" presStyleCnt="0"/>
      <dgm:spPr/>
    </dgm:pt>
    <dgm:pt modelId="{E8DE8941-B62D-4531-96E7-9DA6E4BCC5A4}" type="pres">
      <dgm:prSet presAssocID="{81FC7FA0-23ED-475C-ABE8-6895688F272C}" presName="dummyConnPt" presStyleCnt="0"/>
      <dgm:spPr/>
    </dgm:pt>
    <dgm:pt modelId="{3294E038-469C-439D-AE5B-289B53A7A66E}" type="pres">
      <dgm:prSet presAssocID="{81FC7FA0-23ED-475C-ABE8-6895688F272C}" presName="node" presStyleLbl="node1" presStyleIdx="6" presStyleCnt="12">
        <dgm:presLayoutVars>
          <dgm:bulletEnabled val="1"/>
        </dgm:presLayoutVars>
      </dgm:prSet>
      <dgm:spPr/>
    </dgm:pt>
    <dgm:pt modelId="{0BF58F62-DDA0-4F9A-BC1F-92DD172754FE}" type="pres">
      <dgm:prSet presAssocID="{26BBE47A-42DB-4713-BA62-A2132B459059}" presName="sibTrans" presStyleLbl="bgSibTrans2D1" presStyleIdx="6" presStyleCnt="11"/>
      <dgm:spPr/>
    </dgm:pt>
    <dgm:pt modelId="{6F6834C5-8717-465E-92A5-1F65B75EA0AF}" type="pres">
      <dgm:prSet presAssocID="{BE9FB3C4-1C32-40FB-A76E-32998F6FDC1B}" presName="compNode" presStyleCnt="0"/>
      <dgm:spPr/>
    </dgm:pt>
    <dgm:pt modelId="{EB29F94A-81CA-43AB-B42A-C10AA2DAF64F}" type="pres">
      <dgm:prSet presAssocID="{BE9FB3C4-1C32-40FB-A76E-32998F6FDC1B}" presName="dummyConnPt" presStyleCnt="0"/>
      <dgm:spPr/>
    </dgm:pt>
    <dgm:pt modelId="{F29D83E0-461D-4474-BEFB-B8DB96D8DCC3}" type="pres">
      <dgm:prSet presAssocID="{BE9FB3C4-1C32-40FB-A76E-32998F6FDC1B}" presName="node" presStyleLbl="node1" presStyleIdx="7" presStyleCnt="12" custLinFactNeighborX="-1243" custLinFactNeighborY="3107">
        <dgm:presLayoutVars>
          <dgm:bulletEnabled val="1"/>
        </dgm:presLayoutVars>
      </dgm:prSet>
      <dgm:spPr/>
    </dgm:pt>
    <dgm:pt modelId="{61D71135-5693-4A4E-80EE-0A32892ED967}" type="pres">
      <dgm:prSet presAssocID="{441775AD-4FEE-4B1F-BA7A-8A84BAD1A7FE}" presName="sibTrans" presStyleLbl="bgSibTrans2D1" presStyleIdx="7" presStyleCnt="11"/>
      <dgm:spPr/>
    </dgm:pt>
    <dgm:pt modelId="{0A8D4817-E604-4965-85D8-FB0843D6768A}" type="pres">
      <dgm:prSet presAssocID="{F4DF1B6D-642C-4E7A-9AD4-4056659F938B}" presName="compNode" presStyleCnt="0"/>
      <dgm:spPr/>
    </dgm:pt>
    <dgm:pt modelId="{09215EC8-1B7D-41FC-B95D-1E8F2041BF7A}" type="pres">
      <dgm:prSet presAssocID="{F4DF1B6D-642C-4E7A-9AD4-4056659F938B}" presName="dummyConnPt" presStyleCnt="0"/>
      <dgm:spPr/>
    </dgm:pt>
    <dgm:pt modelId="{9D75E688-3C3D-4589-BF6F-7B0B39AFB1C9}" type="pres">
      <dgm:prSet presAssocID="{F4DF1B6D-642C-4E7A-9AD4-4056659F938B}" presName="node" presStyleLbl="node1" presStyleIdx="8" presStyleCnt="12">
        <dgm:presLayoutVars>
          <dgm:bulletEnabled val="1"/>
        </dgm:presLayoutVars>
      </dgm:prSet>
      <dgm:spPr/>
    </dgm:pt>
    <dgm:pt modelId="{D8F15DF7-A48D-4A99-B228-EBA8FEA4E05C}" type="pres">
      <dgm:prSet presAssocID="{E122821B-67EE-4E59-B034-B2422A07ED29}" presName="sibTrans" presStyleLbl="bgSibTrans2D1" presStyleIdx="8" presStyleCnt="11"/>
      <dgm:spPr/>
    </dgm:pt>
    <dgm:pt modelId="{8098E316-CE4D-4837-8FD4-C106105C6100}" type="pres">
      <dgm:prSet presAssocID="{172323C9-0502-474E-8506-372A72794A00}" presName="compNode" presStyleCnt="0"/>
      <dgm:spPr/>
    </dgm:pt>
    <dgm:pt modelId="{33F93E18-17D8-491F-811C-DE8E3E24BBB7}" type="pres">
      <dgm:prSet presAssocID="{172323C9-0502-474E-8506-372A72794A00}" presName="dummyConnPt" presStyleCnt="0"/>
      <dgm:spPr/>
    </dgm:pt>
    <dgm:pt modelId="{6A7671D4-EAD2-4EFA-BD26-88CDD940F10E}" type="pres">
      <dgm:prSet presAssocID="{172323C9-0502-474E-8506-372A72794A00}" presName="node" presStyleLbl="node1" presStyleIdx="9" presStyleCnt="12">
        <dgm:presLayoutVars>
          <dgm:bulletEnabled val="1"/>
        </dgm:presLayoutVars>
      </dgm:prSet>
      <dgm:spPr/>
    </dgm:pt>
    <dgm:pt modelId="{8F32A866-617D-4DF5-B6AC-C3F6899E1CB1}" type="pres">
      <dgm:prSet presAssocID="{53FA6A4C-2249-4191-A3BC-DC2813C13FA0}" presName="sibTrans" presStyleLbl="bgSibTrans2D1" presStyleIdx="9" presStyleCnt="11"/>
      <dgm:spPr/>
    </dgm:pt>
    <dgm:pt modelId="{6B5F4A33-8FCE-4139-A281-01CE84650315}" type="pres">
      <dgm:prSet presAssocID="{0FB49707-3431-4812-BC8D-E7229B3BC11F}" presName="compNode" presStyleCnt="0"/>
      <dgm:spPr/>
    </dgm:pt>
    <dgm:pt modelId="{371AFF27-7A7F-409A-A8F9-255D476E4338}" type="pres">
      <dgm:prSet presAssocID="{0FB49707-3431-4812-BC8D-E7229B3BC11F}" presName="dummyConnPt" presStyleCnt="0"/>
      <dgm:spPr/>
    </dgm:pt>
    <dgm:pt modelId="{6C795C54-DC90-446F-92D7-2A8A8970A7DE}" type="pres">
      <dgm:prSet presAssocID="{0FB49707-3431-4812-BC8D-E7229B3BC11F}" presName="node" presStyleLbl="node1" presStyleIdx="10" presStyleCnt="12">
        <dgm:presLayoutVars>
          <dgm:bulletEnabled val="1"/>
        </dgm:presLayoutVars>
      </dgm:prSet>
      <dgm:spPr/>
    </dgm:pt>
    <dgm:pt modelId="{3D937A43-98AE-4592-9C3B-0D6B41E55018}" type="pres">
      <dgm:prSet presAssocID="{90738282-C4CB-4797-A152-38DEA347B57A}" presName="sibTrans" presStyleLbl="bgSibTrans2D1" presStyleIdx="10" presStyleCnt="11"/>
      <dgm:spPr/>
    </dgm:pt>
    <dgm:pt modelId="{41E53B2E-D0C7-4C21-85B6-17724562EA64}" type="pres">
      <dgm:prSet presAssocID="{0A0A9A0B-BF59-49B3-9031-90B5BAD00C4A}" presName="compNode" presStyleCnt="0"/>
      <dgm:spPr/>
    </dgm:pt>
    <dgm:pt modelId="{BCFAB35E-7159-495E-8C5D-F99E924C99E3}" type="pres">
      <dgm:prSet presAssocID="{0A0A9A0B-BF59-49B3-9031-90B5BAD00C4A}" presName="dummyConnPt" presStyleCnt="0"/>
      <dgm:spPr/>
    </dgm:pt>
    <dgm:pt modelId="{6FEDAABA-601C-4D42-94C3-2F22DF66B6F7}" type="pres">
      <dgm:prSet presAssocID="{0A0A9A0B-BF59-49B3-9031-90B5BAD00C4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E1DE500-D970-4ED5-B2CD-906BE3B3AFD6}" type="presOf" srcId="{172323C9-0502-474E-8506-372A72794A00}" destId="{6A7671D4-EAD2-4EFA-BD26-88CDD940F10E}" srcOrd="0" destOrd="0" presId="urn:microsoft.com/office/officeart/2005/8/layout/bProcess4"/>
    <dgm:cxn modelId="{354F980C-E6C0-44BB-A69D-CF65795A1002}" srcId="{68541BBE-77AB-4953-94A8-0FBF0DFEF8FC}" destId="{FF224255-3DA3-401D-914A-1C80EC7B46E2}" srcOrd="3" destOrd="0" parTransId="{7D985FDF-4356-48A5-98C5-A4DBEBF68B94}" sibTransId="{4CA5403F-E0AD-471B-A99C-79FA4A9EC9C4}"/>
    <dgm:cxn modelId="{DE90D714-51A0-4C1A-88E1-75BC94A277F5}" type="presOf" srcId="{87D3FEDE-CFC4-4724-8909-89621002F327}" destId="{53970F7A-6400-4C8E-95DB-D703222996B5}" srcOrd="0" destOrd="0" presId="urn:microsoft.com/office/officeart/2005/8/layout/bProcess4"/>
    <dgm:cxn modelId="{218B5D19-9112-4507-B79C-99AA27E7523C}" srcId="{68541BBE-77AB-4953-94A8-0FBF0DFEF8FC}" destId="{CA7468A2-3F23-4061-BFEA-6D2CFF9E12C8}" srcOrd="2" destOrd="0" parTransId="{AC75C25A-5847-42AB-AF49-552D0D6F2EC2}" sibTransId="{F8C20B27-3861-4B99-89BB-340B372BAE14}"/>
    <dgm:cxn modelId="{92FC9B28-F846-4B97-A2B8-8074207037CA}" type="presOf" srcId="{53FA6A4C-2249-4191-A3BC-DC2813C13FA0}" destId="{8F32A866-617D-4DF5-B6AC-C3F6899E1CB1}" srcOrd="0" destOrd="0" presId="urn:microsoft.com/office/officeart/2005/8/layout/bProcess4"/>
    <dgm:cxn modelId="{EEB69D33-E2D6-40C7-B2AA-6CBBCF5E2D1A}" type="presOf" srcId="{4CA5403F-E0AD-471B-A99C-79FA4A9EC9C4}" destId="{55CAB28B-3CCC-41FB-A45F-8246BCCE106A}" srcOrd="0" destOrd="0" presId="urn:microsoft.com/office/officeart/2005/8/layout/bProcess4"/>
    <dgm:cxn modelId="{41409440-34C5-4F36-8F5E-A46A8B7686A3}" type="presOf" srcId="{0A0A9A0B-BF59-49B3-9031-90B5BAD00C4A}" destId="{6FEDAABA-601C-4D42-94C3-2F22DF66B6F7}" srcOrd="0" destOrd="0" presId="urn:microsoft.com/office/officeart/2005/8/layout/bProcess4"/>
    <dgm:cxn modelId="{9C180F5C-D05A-4A72-9C3D-CC0D9D7C775D}" srcId="{68541BBE-77AB-4953-94A8-0FBF0DFEF8FC}" destId="{0FB49707-3431-4812-BC8D-E7229B3BC11F}" srcOrd="10" destOrd="0" parTransId="{5D84A98C-EA92-4994-A8AF-1CECE6CD8FE1}" sibTransId="{90738282-C4CB-4797-A152-38DEA347B57A}"/>
    <dgm:cxn modelId="{7BD0DA5E-652E-44A9-8699-AE3FB7747FB6}" type="presOf" srcId="{81FC7FA0-23ED-475C-ABE8-6895688F272C}" destId="{3294E038-469C-439D-AE5B-289B53A7A66E}" srcOrd="0" destOrd="0" presId="urn:microsoft.com/office/officeart/2005/8/layout/bProcess4"/>
    <dgm:cxn modelId="{FE04D041-11A6-48A3-82F5-10FD885DED0F}" srcId="{68541BBE-77AB-4953-94A8-0FBF0DFEF8FC}" destId="{6C628D2E-0A5D-400B-8786-C34F6F73A519}" srcOrd="0" destOrd="0" parTransId="{FF242D54-FE2A-42C2-A98F-A917D292E95C}" sibTransId="{433C27FF-97FA-4C7A-976C-A7B28C654DA7}"/>
    <dgm:cxn modelId="{E23D4E66-E813-46B8-8596-08353E2B962F}" type="presOf" srcId="{DAECDEDB-CEDE-4805-9919-508C9C5DF3A5}" destId="{3EF85E14-B201-4438-BB3D-AB891FFD595E}" srcOrd="0" destOrd="0" presId="urn:microsoft.com/office/officeart/2005/8/layout/bProcess4"/>
    <dgm:cxn modelId="{675EF94B-82A6-46B6-8D0A-36ABCE96D5BC}" srcId="{68541BBE-77AB-4953-94A8-0FBF0DFEF8FC}" destId="{87D3FEDE-CFC4-4724-8909-89621002F327}" srcOrd="4" destOrd="0" parTransId="{6049A692-52E3-4458-9A2B-599443893281}" sibTransId="{FA5F9DC1-1638-4290-9855-1AEF396764DA}"/>
    <dgm:cxn modelId="{86DE036E-E09F-46BA-8349-A226F5817D9E}" type="presOf" srcId="{26BBE47A-42DB-4713-BA62-A2132B459059}" destId="{0BF58F62-DDA0-4F9A-BC1F-92DD172754FE}" srcOrd="0" destOrd="0" presId="urn:microsoft.com/office/officeart/2005/8/layout/bProcess4"/>
    <dgm:cxn modelId="{D5FD9B6E-682A-45D2-BB3D-E6C717408613}" type="presOf" srcId="{CA7468A2-3F23-4061-BFEA-6D2CFF9E12C8}" destId="{C68A88A5-0946-4756-BA03-1AC5FD6616B0}" srcOrd="0" destOrd="0" presId="urn:microsoft.com/office/officeart/2005/8/layout/bProcess4"/>
    <dgm:cxn modelId="{41E23B72-66B1-42FB-B2B6-8D5CA55A2B6B}" srcId="{68541BBE-77AB-4953-94A8-0FBF0DFEF8FC}" destId="{172323C9-0502-474E-8506-372A72794A00}" srcOrd="9" destOrd="0" parTransId="{9CA2E32E-741E-4E56-923C-97C8D09BA76F}" sibTransId="{53FA6A4C-2249-4191-A3BC-DC2813C13FA0}"/>
    <dgm:cxn modelId="{76CFC372-36D7-4310-ABE7-5080845D6B8F}" type="presOf" srcId="{53ED6ADB-ABCC-406E-A084-9948745BDD85}" destId="{D69A19FD-3FD0-4460-B194-B08DC30D65F2}" srcOrd="0" destOrd="0" presId="urn:microsoft.com/office/officeart/2005/8/layout/bProcess4"/>
    <dgm:cxn modelId="{76EBF573-D924-42BC-9A51-8D18A8C391B5}" srcId="{68541BBE-77AB-4953-94A8-0FBF0DFEF8FC}" destId="{F4DF1B6D-642C-4E7A-9AD4-4056659F938B}" srcOrd="8" destOrd="0" parTransId="{470C90E5-E17B-4D0E-83F1-46CE22282534}" sibTransId="{E122821B-67EE-4E59-B034-B2422A07ED29}"/>
    <dgm:cxn modelId="{AC1F948B-7DCC-4D75-AAB6-E09102390047}" type="presOf" srcId="{BE9FB3C4-1C32-40FB-A76E-32998F6FDC1B}" destId="{F29D83E0-461D-4474-BEFB-B8DB96D8DCC3}" srcOrd="0" destOrd="0" presId="urn:microsoft.com/office/officeart/2005/8/layout/bProcess4"/>
    <dgm:cxn modelId="{27EDE48D-E1B8-4A21-8A11-BA48F28B68D0}" type="presOf" srcId="{07C95C9A-C45F-42EC-8E19-0529B3B51DD6}" destId="{0F9CC4EE-923D-4524-8127-25DD55440984}" srcOrd="0" destOrd="0" presId="urn:microsoft.com/office/officeart/2005/8/layout/bProcess4"/>
    <dgm:cxn modelId="{4F4AC590-FCF5-4FE4-A03C-33A325A96331}" type="presOf" srcId="{441775AD-4FEE-4B1F-BA7A-8A84BAD1A7FE}" destId="{61D71135-5693-4A4E-80EE-0A32892ED967}" srcOrd="0" destOrd="0" presId="urn:microsoft.com/office/officeart/2005/8/layout/bProcess4"/>
    <dgm:cxn modelId="{260AC095-4CE1-4D00-9943-A1B24AAB94F0}" type="presOf" srcId="{68541BBE-77AB-4953-94A8-0FBF0DFEF8FC}" destId="{095F218D-AEBE-4445-A8E1-ACC7C10351B5}" srcOrd="0" destOrd="0" presId="urn:microsoft.com/office/officeart/2005/8/layout/bProcess4"/>
    <dgm:cxn modelId="{598D059A-64F9-46CB-9EFF-9AAD7F60C559}" srcId="{68541BBE-77AB-4953-94A8-0FBF0DFEF8FC}" destId="{53ED6ADB-ABCC-406E-A084-9948745BDD85}" srcOrd="5" destOrd="0" parTransId="{975136DE-00B1-44B1-99AF-2CFD855D35B3}" sibTransId="{07C95C9A-C45F-42EC-8E19-0529B3B51DD6}"/>
    <dgm:cxn modelId="{D00DBEA5-0A23-4698-9316-19112A82E9A3}" srcId="{68541BBE-77AB-4953-94A8-0FBF0DFEF8FC}" destId="{0A0A9A0B-BF59-49B3-9031-90B5BAD00C4A}" srcOrd="11" destOrd="0" parTransId="{F7BCF6B1-CCD3-440B-82AE-D3030B682029}" sibTransId="{F9F944C2-9BB4-49D5-8230-56A93BF61F20}"/>
    <dgm:cxn modelId="{7C8368A6-F7FB-45FD-B7B5-CA3AA1892367}" type="presOf" srcId="{F4DF1B6D-642C-4E7A-9AD4-4056659F938B}" destId="{9D75E688-3C3D-4589-BF6F-7B0B39AFB1C9}" srcOrd="0" destOrd="0" presId="urn:microsoft.com/office/officeart/2005/8/layout/bProcess4"/>
    <dgm:cxn modelId="{F20DD7A8-CBB0-4FCB-9A11-8B3BF88CCE82}" type="presOf" srcId="{FF224255-3DA3-401D-914A-1C80EC7B46E2}" destId="{3A936083-8AF1-49D7-B6F5-1D972F2C9F64}" srcOrd="0" destOrd="0" presId="urn:microsoft.com/office/officeart/2005/8/layout/bProcess4"/>
    <dgm:cxn modelId="{623D8BAA-CC64-4890-94A9-08EDB638CDE0}" type="presOf" srcId="{FA5F9DC1-1638-4290-9855-1AEF396764DA}" destId="{92093B3F-2575-4227-AF86-DBB8849E21C3}" srcOrd="0" destOrd="0" presId="urn:microsoft.com/office/officeart/2005/8/layout/bProcess4"/>
    <dgm:cxn modelId="{B581FAAB-2AE5-4B60-AF91-DBB368870817}" srcId="{68541BBE-77AB-4953-94A8-0FBF0DFEF8FC}" destId="{DAECDEDB-CEDE-4805-9919-508C9C5DF3A5}" srcOrd="1" destOrd="0" parTransId="{7DE0D55F-356A-4E26-B120-42DD7FF42F11}" sibTransId="{3D4E2BCF-8F3D-4E6E-8EFC-914587EECF31}"/>
    <dgm:cxn modelId="{D97824AD-EE06-4A2B-9DDC-9D17CB64EDA8}" srcId="{68541BBE-77AB-4953-94A8-0FBF0DFEF8FC}" destId="{BE9FB3C4-1C32-40FB-A76E-32998F6FDC1B}" srcOrd="7" destOrd="0" parTransId="{33DEBB24-85CD-4175-8540-604A5BD6322F}" sibTransId="{441775AD-4FEE-4B1F-BA7A-8A84BAD1A7FE}"/>
    <dgm:cxn modelId="{ACB842C9-FC94-41B1-ABEB-24E7E30D8121}" type="presOf" srcId="{433C27FF-97FA-4C7A-976C-A7B28C654DA7}" destId="{B13B9DCD-30BF-415E-8BC2-E7D03C57BA89}" srcOrd="0" destOrd="0" presId="urn:microsoft.com/office/officeart/2005/8/layout/bProcess4"/>
    <dgm:cxn modelId="{69A96ACA-7A5B-497B-867A-8B20BF6DF427}" type="presOf" srcId="{90738282-C4CB-4797-A152-38DEA347B57A}" destId="{3D937A43-98AE-4592-9C3B-0D6B41E55018}" srcOrd="0" destOrd="0" presId="urn:microsoft.com/office/officeart/2005/8/layout/bProcess4"/>
    <dgm:cxn modelId="{B90991D3-5AF1-4404-AF9C-F9E5103601F1}" type="presOf" srcId="{F8C20B27-3861-4B99-89BB-340B372BAE14}" destId="{1837DA6A-19EC-412F-A2DE-8EECA4E47139}" srcOrd="0" destOrd="0" presId="urn:microsoft.com/office/officeart/2005/8/layout/bProcess4"/>
    <dgm:cxn modelId="{BAA11AD6-BE79-45B0-997E-E72917C585E7}" type="presOf" srcId="{6C628D2E-0A5D-400B-8786-C34F6F73A519}" destId="{1EC8E86B-D828-49B6-9130-C400022F5D27}" srcOrd="0" destOrd="0" presId="urn:microsoft.com/office/officeart/2005/8/layout/bProcess4"/>
    <dgm:cxn modelId="{FF25AAD6-4FA8-4F89-823C-31D34BFB53ED}" type="presOf" srcId="{0FB49707-3431-4812-BC8D-E7229B3BC11F}" destId="{6C795C54-DC90-446F-92D7-2A8A8970A7DE}" srcOrd="0" destOrd="0" presId="urn:microsoft.com/office/officeart/2005/8/layout/bProcess4"/>
    <dgm:cxn modelId="{46DE11D8-2FCF-479A-ABAA-4283E2FD6D25}" type="presOf" srcId="{3D4E2BCF-8F3D-4E6E-8EFC-914587EECF31}" destId="{5659D820-D78F-432F-86E3-A4BFA4600191}" srcOrd="0" destOrd="0" presId="urn:microsoft.com/office/officeart/2005/8/layout/bProcess4"/>
    <dgm:cxn modelId="{4F367BE8-7332-4DF8-87B8-E5F0175E8603}" type="presOf" srcId="{E122821B-67EE-4E59-B034-B2422A07ED29}" destId="{D8F15DF7-A48D-4A99-B228-EBA8FEA4E05C}" srcOrd="0" destOrd="0" presId="urn:microsoft.com/office/officeart/2005/8/layout/bProcess4"/>
    <dgm:cxn modelId="{7CE892F7-AE09-46AE-9907-1421591B4215}" srcId="{68541BBE-77AB-4953-94A8-0FBF0DFEF8FC}" destId="{81FC7FA0-23ED-475C-ABE8-6895688F272C}" srcOrd="6" destOrd="0" parTransId="{805069C6-4758-4AB5-9C97-066D6A64B191}" sibTransId="{26BBE47A-42DB-4713-BA62-A2132B459059}"/>
    <dgm:cxn modelId="{CF640A03-43E0-4894-ADDD-8F5EB724CF25}" type="presParOf" srcId="{095F218D-AEBE-4445-A8E1-ACC7C10351B5}" destId="{B6F75520-40CC-4087-B5E1-878F2EE3771A}" srcOrd="0" destOrd="0" presId="urn:microsoft.com/office/officeart/2005/8/layout/bProcess4"/>
    <dgm:cxn modelId="{719B67E7-2EFB-4F96-9AFF-3129E15B606E}" type="presParOf" srcId="{B6F75520-40CC-4087-B5E1-878F2EE3771A}" destId="{B6EEE6C2-0634-4FC7-ADE4-58772764188D}" srcOrd="0" destOrd="0" presId="urn:microsoft.com/office/officeart/2005/8/layout/bProcess4"/>
    <dgm:cxn modelId="{9643EAA2-0E43-454E-A172-158C09D41701}" type="presParOf" srcId="{B6F75520-40CC-4087-B5E1-878F2EE3771A}" destId="{1EC8E86B-D828-49B6-9130-C400022F5D27}" srcOrd="1" destOrd="0" presId="urn:microsoft.com/office/officeart/2005/8/layout/bProcess4"/>
    <dgm:cxn modelId="{9AC103F7-9604-4835-9C96-26B8E16A633C}" type="presParOf" srcId="{095F218D-AEBE-4445-A8E1-ACC7C10351B5}" destId="{B13B9DCD-30BF-415E-8BC2-E7D03C57BA89}" srcOrd="1" destOrd="0" presId="urn:microsoft.com/office/officeart/2005/8/layout/bProcess4"/>
    <dgm:cxn modelId="{55E328A3-4507-4E8F-A280-5164EF7B26EC}" type="presParOf" srcId="{095F218D-AEBE-4445-A8E1-ACC7C10351B5}" destId="{A8A9DFBA-16C8-4242-BEFB-9A106702725A}" srcOrd="2" destOrd="0" presId="urn:microsoft.com/office/officeart/2005/8/layout/bProcess4"/>
    <dgm:cxn modelId="{17C391EA-F25D-445A-9814-92F764DB31F1}" type="presParOf" srcId="{A8A9DFBA-16C8-4242-BEFB-9A106702725A}" destId="{803706CC-21A8-47DB-AC79-2E4DE28BE322}" srcOrd="0" destOrd="0" presId="urn:microsoft.com/office/officeart/2005/8/layout/bProcess4"/>
    <dgm:cxn modelId="{72555AC0-12D0-4D1E-9A52-C00AF215C947}" type="presParOf" srcId="{A8A9DFBA-16C8-4242-BEFB-9A106702725A}" destId="{3EF85E14-B201-4438-BB3D-AB891FFD595E}" srcOrd="1" destOrd="0" presId="urn:microsoft.com/office/officeart/2005/8/layout/bProcess4"/>
    <dgm:cxn modelId="{0B3ADD3E-D0AE-422B-BAF6-8BF500C6471C}" type="presParOf" srcId="{095F218D-AEBE-4445-A8E1-ACC7C10351B5}" destId="{5659D820-D78F-432F-86E3-A4BFA4600191}" srcOrd="3" destOrd="0" presId="urn:microsoft.com/office/officeart/2005/8/layout/bProcess4"/>
    <dgm:cxn modelId="{0189CFFA-42C9-49CA-A324-1D856867ED5C}" type="presParOf" srcId="{095F218D-AEBE-4445-A8E1-ACC7C10351B5}" destId="{B3AEA654-E3AF-4CA7-88A3-BCF58F4E7ED2}" srcOrd="4" destOrd="0" presId="urn:microsoft.com/office/officeart/2005/8/layout/bProcess4"/>
    <dgm:cxn modelId="{77F1DCB0-7AA2-458C-A068-59E6F984154F}" type="presParOf" srcId="{B3AEA654-E3AF-4CA7-88A3-BCF58F4E7ED2}" destId="{D6D52F8D-C044-4BFD-B4B7-2FAED1E1E119}" srcOrd="0" destOrd="0" presId="urn:microsoft.com/office/officeart/2005/8/layout/bProcess4"/>
    <dgm:cxn modelId="{A8C97439-201C-4EB2-A90D-846DCAD5E160}" type="presParOf" srcId="{B3AEA654-E3AF-4CA7-88A3-BCF58F4E7ED2}" destId="{C68A88A5-0946-4756-BA03-1AC5FD6616B0}" srcOrd="1" destOrd="0" presId="urn:microsoft.com/office/officeart/2005/8/layout/bProcess4"/>
    <dgm:cxn modelId="{F93ACE99-D746-43B7-BE0D-B9F70DD2D9D5}" type="presParOf" srcId="{095F218D-AEBE-4445-A8E1-ACC7C10351B5}" destId="{1837DA6A-19EC-412F-A2DE-8EECA4E47139}" srcOrd="5" destOrd="0" presId="urn:microsoft.com/office/officeart/2005/8/layout/bProcess4"/>
    <dgm:cxn modelId="{97E6CC96-C345-4C88-A955-D56A1B22232B}" type="presParOf" srcId="{095F218D-AEBE-4445-A8E1-ACC7C10351B5}" destId="{D94E88EC-0CAB-4BBB-8293-744835617C69}" srcOrd="6" destOrd="0" presId="urn:microsoft.com/office/officeart/2005/8/layout/bProcess4"/>
    <dgm:cxn modelId="{DB0D9B00-244C-4AC7-8049-30CC8CFF42A1}" type="presParOf" srcId="{D94E88EC-0CAB-4BBB-8293-744835617C69}" destId="{AA57B8AC-D31C-477A-A8C4-ED910B482FD7}" srcOrd="0" destOrd="0" presId="urn:microsoft.com/office/officeart/2005/8/layout/bProcess4"/>
    <dgm:cxn modelId="{F6051F8C-7730-424D-8D55-82643F4F2606}" type="presParOf" srcId="{D94E88EC-0CAB-4BBB-8293-744835617C69}" destId="{3A936083-8AF1-49D7-B6F5-1D972F2C9F64}" srcOrd="1" destOrd="0" presId="urn:microsoft.com/office/officeart/2005/8/layout/bProcess4"/>
    <dgm:cxn modelId="{F5392B6B-B084-4A28-8061-1B083DFF4A88}" type="presParOf" srcId="{095F218D-AEBE-4445-A8E1-ACC7C10351B5}" destId="{55CAB28B-3CCC-41FB-A45F-8246BCCE106A}" srcOrd="7" destOrd="0" presId="urn:microsoft.com/office/officeart/2005/8/layout/bProcess4"/>
    <dgm:cxn modelId="{3E8B61EB-649A-4277-9779-7FAE63C0E7FB}" type="presParOf" srcId="{095F218D-AEBE-4445-A8E1-ACC7C10351B5}" destId="{D6E934AD-4C97-4498-BEB9-8CF9EADA1F79}" srcOrd="8" destOrd="0" presId="urn:microsoft.com/office/officeart/2005/8/layout/bProcess4"/>
    <dgm:cxn modelId="{955F6BE9-3D37-425A-BF97-F83577356E0F}" type="presParOf" srcId="{D6E934AD-4C97-4498-BEB9-8CF9EADA1F79}" destId="{01D76A63-BC70-4798-A56A-E2435C332ECB}" srcOrd="0" destOrd="0" presId="urn:microsoft.com/office/officeart/2005/8/layout/bProcess4"/>
    <dgm:cxn modelId="{6440E728-23D4-4F59-83C7-2CFDFC4A42EB}" type="presParOf" srcId="{D6E934AD-4C97-4498-BEB9-8CF9EADA1F79}" destId="{53970F7A-6400-4C8E-95DB-D703222996B5}" srcOrd="1" destOrd="0" presId="urn:microsoft.com/office/officeart/2005/8/layout/bProcess4"/>
    <dgm:cxn modelId="{2A022859-267A-47F1-B1F2-325DADF7601A}" type="presParOf" srcId="{095F218D-AEBE-4445-A8E1-ACC7C10351B5}" destId="{92093B3F-2575-4227-AF86-DBB8849E21C3}" srcOrd="9" destOrd="0" presId="urn:microsoft.com/office/officeart/2005/8/layout/bProcess4"/>
    <dgm:cxn modelId="{213ED60E-9396-42CF-B00F-37C9BFCDA8DD}" type="presParOf" srcId="{095F218D-AEBE-4445-A8E1-ACC7C10351B5}" destId="{D5D92EBD-8D93-4749-8384-373B57525A94}" srcOrd="10" destOrd="0" presId="urn:microsoft.com/office/officeart/2005/8/layout/bProcess4"/>
    <dgm:cxn modelId="{782CF467-3B5B-451C-9A6E-7A2C613FD036}" type="presParOf" srcId="{D5D92EBD-8D93-4749-8384-373B57525A94}" destId="{F5569409-9979-4461-9D28-3025E5387869}" srcOrd="0" destOrd="0" presId="urn:microsoft.com/office/officeart/2005/8/layout/bProcess4"/>
    <dgm:cxn modelId="{D44AA408-3B39-4348-8027-75175698769F}" type="presParOf" srcId="{D5D92EBD-8D93-4749-8384-373B57525A94}" destId="{D69A19FD-3FD0-4460-B194-B08DC30D65F2}" srcOrd="1" destOrd="0" presId="urn:microsoft.com/office/officeart/2005/8/layout/bProcess4"/>
    <dgm:cxn modelId="{46E1DA30-B056-4E73-A0BE-4F7F2D0DFCB4}" type="presParOf" srcId="{095F218D-AEBE-4445-A8E1-ACC7C10351B5}" destId="{0F9CC4EE-923D-4524-8127-25DD55440984}" srcOrd="11" destOrd="0" presId="urn:microsoft.com/office/officeart/2005/8/layout/bProcess4"/>
    <dgm:cxn modelId="{A34AFDFE-E97F-4E87-A072-28CA9EFE8071}" type="presParOf" srcId="{095F218D-AEBE-4445-A8E1-ACC7C10351B5}" destId="{4A3333DA-2456-45F2-B95F-1CBD9126895C}" srcOrd="12" destOrd="0" presId="urn:microsoft.com/office/officeart/2005/8/layout/bProcess4"/>
    <dgm:cxn modelId="{F1376E07-6104-4901-98AE-B42CDECBBB9F}" type="presParOf" srcId="{4A3333DA-2456-45F2-B95F-1CBD9126895C}" destId="{E8DE8941-B62D-4531-96E7-9DA6E4BCC5A4}" srcOrd="0" destOrd="0" presId="urn:microsoft.com/office/officeart/2005/8/layout/bProcess4"/>
    <dgm:cxn modelId="{6B359968-D39C-424A-B08A-9782FD9A03F6}" type="presParOf" srcId="{4A3333DA-2456-45F2-B95F-1CBD9126895C}" destId="{3294E038-469C-439D-AE5B-289B53A7A66E}" srcOrd="1" destOrd="0" presId="urn:microsoft.com/office/officeart/2005/8/layout/bProcess4"/>
    <dgm:cxn modelId="{FEBC2347-97C9-4CA7-971B-35DCB8AA9E53}" type="presParOf" srcId="{095F218D-AEBE-4445-A8E1-ACC7C10351B5}" destId="{0BF58F62-DDA0-4F9A-BC1F-92DD172754FE}" srcOrd="13" destOrd="0" presId="urn:microsoft.com/office/officeart/2005/8/layout/bProcess4"/>
    <dgm:cxn modelId="{EAE0C644-79F2-42F2-89DF-C55AE9A3DB4B}" type="presParOf" srcId="{095F218D-AEBE-4445-A8E1-ACC7C10351B5}" destId="{6F6834C5-8717-465E-92A5-1F65B75EA0AF}" srcOrd="14" destOrd="0" presId="urn:microsoft.com/office/officeart/2005/8/layout/bProcess4"/>
    <dgm:cxn modelId="{C2FCB7B6-5348-4AA6-AB76-1E268E9FC4B0}" type="presParOf" srcId="{6F6834C5-8717-465E-92A5-1F65B75EA0AF}" destId="{EB29F94A-81CA-43AB-B42A-C10AA2DAF64F}" srcOrd="0" destOrd="0" presId="urn:microsoft.com/office/officeart/2005/8/layout/bProcess4"/>
    <dgm:cxn modelId="{512F373C-F467-4970-8F52-058DB5320128}" type="presParOf" srcId="{6F6834C5-8717-465E-92A5-1F65B75EA0AF}" destId="{F29D83E0-461D-4474-BEFB-B8DB96D8DCC3}" srcOrd="1" destOrd="0" presId="urn:microsoft.com/office/officeart/2005/8/layout/bProcess4"/>
    <dgm:cxn modelId="{69527B38-C0EA-478A-8A2C-B6DA9136BCCF}" type="presParOf" srcId="{095F218D-AEBE-4445-A8E1-ACC7C10351B5}" destId="{61D71135-5693-4A4E-80EE-0A32892ED967}" srcOrd="15" destOrd="0" presId="urn:microsoft.com/office/officeart/2005/8/layout/bProcess4"/>
    <dgm:cxn modelId="{9DF153A9-526E-44F9-8A4A-DBAE9D374FB0}" type="presParOf" srcId="{095F218D-AEBE-4445-A8E1-ACC7C10351B5}" destId="{0A8D4817-E604-4965-85D8-FB0843D6768A}" srcOrd="16" destOrd="0" presId="urn:microsoft.com/office/officeart/2005/8/layout/bProcess4"/>
    <dgm:cxn modelId="{4A08072B-7CBD-4363-A908-ACDE61F98E24}" type="presParOf" srcId="{0A8D4817-E604-4965-85D8-FB0843D6768A}" destId="{09215EC8-1B7D-41FC-B95D-1E8F2041BF7A}" srcOrd="0" destOrd="0" presId="urn:microsoft.com/office/officeart/2005/8/layout/bProcess4"/>
    <dgm:cxn modelId="{45A5CE1B-5AD3-4B0E-96D8-B76FF1E95132}" type="presParOf" srcId="{0A8D4817-E604-4965-85D8-FB0843D6768A}" destId="{9D75E688-3C3D-4589-BF6F-7B0B39AFB1C9}" srcOrd="1" destOrd="0" presId="urn:microsoft.com/office/officeart/2005/8/layout/bProcess4"/>
    <dgm:cxn modelId="{0BC7B410-2410-4E9E-AA86-AF4AABE3A7CE}" type="presParOf" srcId="{095F218D-AEBE-4445-A8E1-ACC7C10351B5}" destId="{D8F15DF7-A48D-4A99-B228-EBA8FEA4E05C}" srcOrd="17" destOrd="0" presId="urn:microsoft.com/office/officeart/2005/8/layout/bProcess4"/>
    <dgm:cxn modelId="{6885DCE8-17E9-4912-8772-A2AEFFCE12CD}" type="presParOf" srcId="{095F218D-AEBE-4445-A8E1-ACC7C10351B5}" destId="{8098E316-CE4D-4837-8FD4-C106105C6100}" srcOrd="18" destOrd="0" presId="urn:microsoft.com/office/officeart/2005/8/layout/bProcess4"/>
    <dgm:cxn modelId="{B3488AD3-BD76-40EB-B8DA-363F2F98DFBB}" type="presParOf" srcId="{8098E316-CE4D-4837-8FD4-C106105C6100}" destId="{33F93E18-17D8-491F-811C-DE8E3E24BBB7}" srcOrd="0" destOrd="0" presId="urn:microsoft.com/office/officeart/2005/8/layout/bProcess4"/>
    <dgm:cxn modelId="{8F0AB030-6432-454E-AA24-7092EC15327B}" type="presParOf" srcId="{8098E316-CE4D-4837-8FD4-C106105C6100}" destId="{6A7671D4-EAD2-4EFA-BD26-88CDD940F10E}" srcOrd="1" destOrd="0" presId="urn:microsoft.com/office/officeart/2005/8/layout/bProcess4"/>
    <dgm:cxn modelId="{1FA15637-326F-49AC-98D2-04944AB2A0F9}" type="presParOf" srcId="{095F218D-AEBE-4445-A8E1-ACC7C10351B5}" destId="{8F32A866-617D-4DF5-B6AC-C3F6899E1CB1}" srcOrd="19" destOrd="0" presId="urn:microsoft.com/office/officeart/2005/8/layout/bProcess4"/>
    <dgm:cxn modelId="{B040A80F-FA6E-4FF2-8814-064E3FCDE75B}" type="presParOf" srcId="{095F218D-AEBE-4445-A8E1-ACC7C10351B5}" destId="{6B5F4A33-8FCE-4139-A281-01CE84650315}" srcOrd="20" destOrd="0" presId="urn:microsoft.com/office/officeart/2005/8/layout/bProcess4"/>
    <dgm:cxn modelId="{4ED58059-EA33-4D6A-8B6C-E29463C26EB9}" type="presParOf" srcId="{6B5F4A33-8FCE-4139-A281-01CE84650315}" destId="{371AFF27-7A7F-409A-A8F9-255D476E4338}" srcOrd="0" destOrd="0" presId="urn:microsoft.com/office/officeart/2005/8/layout/bProcess4"/>
    <dgm:cxn modelId="{8126BED5-F1D6-4D72-B262-AAB00B402942}" type="presParOf" srcId="{6B5F4A33-8FCE-4139-A281-01CE84650315}" destId="{6C795C54-DC90-446F-92D7-2A8A8970A7DE}" srcOrd="1" destOrd="0" presId="urn:microsoft.com/office/officeart/2005/8/layout/bProcess4"/>
    <dgm:cxn modelId="{9E868BC0-E4E4-4DF6-A503-657897083131}" type="presParOf" srcId="{095F218D-AEBE-4445-A8E1-ACC7C10351B5}" destId="{3D937A43-98AE-4592-9C3B-0D6B41E55018}" srcOrd="21" destOrd="0" presId="urn:microsoft.com/office/officeart/2005/8/layout/bProcess4"/>
    <dgm:cxn modelId="{25754389-09E4-40E9-B0B6-5EEC24B8799E}" type="presParOf" srcId="{095F218D-AEBE-4445-A8E1-ACC7C10351B5}" destId="{41E53B2E-D0C7-4C21-85B6-17724562EA64}" srcOrd="22" destOrd="0" presId="urn:microsoft.com/office/officeart/2005/8/layout/bProcess4"/>
    <dgm:cxn modelId="{02CB8D5F-7FA3-46C6-B015-89C01C1D05AC}" type="presParOf" srcId="{41E53B2E-D0C7-4C21-85B6-17724562EA64}" destId="{BCFAB35E-7159-495E-8C5D-F99E924C99E3}" srcOrd="0" destOrd="0" presId="urn:microsoft.com/office/officeart/2005/8/layout/bProcess4"/>
    <dgm:cxn modelId="{A69F74F2-A647-4CEB-B496-277E771E79BD}" type="presParOf" srcId="{41E53B2E-D0C7-4C21-85B6-17724562EA64}" destId="{6FEDAABA-601C-4D42-94C3-2F22DF66B6F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94C4E-2C28-49E3-BAAB-C8171E119CA6}">
      <dsp:nvSpPr>
        <dsp:cNvPr id="0" name=""/>
        <dsp:cNvSpPr/>
      </dsp:nvSpPr>
      <dsp:spPr>
        <a:xfrm>
          <a:off x="3338682" y="1474321"/>
          <a:ext cx="3672872" cy="36728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600" b="1" kern="1200"/>
            <a:t>CGU</a:t>
          </a:r>
        </a:p>
      </dsp:txBody>
      <dsp:txXfrm>
        <a:off x="3876562" y="2012201"/>
        <a:ext cx="2597112" cy="2597112"/>
      </dsp:txXfrm>
    </dsp:sp>
    <dsp:sp modelId="{E5E125E2-3E07-4717-BA1E-2FDDB78B7CB0}">
      <dsp:nvSpPr>
        <dsp:cNvPr id="0" name=""/>
        <dsp:cNvSpPr/>
      </dsp:nvSpPr>
      <dsp:spPr>
        <a:xfrm>
          <a:off x="4256900" y="655"/>
          <a:ext cx="1836436" cy="18364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Ouvidoria Geral da União</a:t>
          </a:r>
        </a:p>
      </dsp:txBody>
      <dsp:txXfrm>
        <a:off x="4525840" y="269595"/>
        <a:ext cx="1298556" cy="1298556"/>
      </dsp:txXfrm>
    </dsp:sp>
    <dsp:sp modelId="{F3109655-F59C-4DA5-97EF-9996C06AEB8B}">
      <dsp:nvSpPr>
        <dsp:cNvPr id="0" name=""/>
        <dsp:cNvSpPr/>
      </dsp:nvSpPr>
      <dsp:spPr>
        <a:xfrm>
          <a:off x="6328333" y="1196597"/>
          <a:ext cx="1836436" cy="18364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Secretaria Federal de Controle Interno</a:t>
          </a:r>
        </a:p>
      </dsp:txBody>
      <dsp:txXfrm>
        <a:off x="6597273" y="1465537"/>
        <a:ext cx="1298556" cy="1298556"/>
      </dsp:txXfrm>
    </dsp:sp>
    <dsp:sp modelId="{7FB03E57-A67A-4A4F-A9BA-CB7CBC481BFB}">
      <dsp:nvSpPr>
        <dsp:cNvPr id="0" name=""/>
        <dsp:cNvSpPr/>
      </dsp:nvSpPr>
      <dsp:spPr>
        <a:xfrm>
          <a:off x="6328333" y="3588482"/>
          <a:ext cx="1836436" cy="183643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Secretaria de Integridade Privada</a:t>
          </a:r>
        </a:p>
      </dsp:txBody>
      <dsp:txXfrm>
        <a:off x="6597273" y="3857422"/>
        <a:ext cx="1298556" cy="1298556"/>
      </dsp:txXfrm>
    </dsp:sp>
    <dsp:sp modelId="{1D67CCE2-0EA1-4EA6-B7F9-5695A43388CB}">
      <dsp:nvSpPr>
        <dsp:cNvPr id="0" name=""/>
        <dsp:cNvSpPr/>
      </dsp:nvSpPr>
      <dsp:spPr>
        <a:xfrm>
          <a:off x="4256900" y="4784424"/>
          <a:ext cx="1836436" cy="183643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Corregedoria-Geral da União</a:t>
          </a:r>
        </a:p>
      </dsp:txBody>
      <dsp:txXfrm>
        <a:off x="4525840" y="5053364"/>
        <a:ext cx="1298556" cy="1298556"/>
      </dsp:txXfrm>
    </dsp:sp>
    <dsp:sp modelId="{B037AC99-1F39-406A-A2B1-CD016D4535A8}">
      <dsp:nvSpPr>
        <dsp:cNvPr id="0" name=""/>
        <dsp:cNvSpPr/>
      </dsp:nvSpPr>
      <dsp:spPr>
        <a:xfrm>
          <a:off x="2185467" y="3588482"/>
          <a:ext cx="1836436" cy="18364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Secretaria de Integridade Pública</a:t>
          </a:r>
        </a:p>
      </dsp:txBody>
      <dsp:txXfrm>
        <a:off x="2454407" y="3857422"/>
        <a:ext cx="1298556" cy="1298556"/>
      </dsp:txXfrm>
    </dsp:sp>
    <dsp:sp modelId="{91ACC64B-B77A-4105-BCCD-6E848F926444}">
      <dsp:nvSpPr>
        <dsp:cNvPr id="0" name=""/>
        <dsp:cNvSpPr/>
      </dsp:nvSpPr>
      <dsp:spPr>
        <a:xfrm>
          <a:off x="2185467" y="1196597"/>
          <a:ext cx="1836436" cy="18364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Secretaria Nacional de Acesso à Informação</a:t>
          </a:r>
        </a:p>
      </dsp:txBody>
      <dsp:txXfrm>
        <a:off x="2454407" y="1465537"/>
        <a:ext cx="1298556" cy="1298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B97D1-FCBC-4A89-B932-FCD0EE52FBDF}">
      <dsp:nvSpPr>
        <dsp:cNvPr id="0" name=""/>
        <dsp:cNvSpPr/>
      </dsp:nvSpPr>
      <dsp:spPr>
        <a:xfrm>
          <a:off x="1538012" y="1309063"/>
          <a:ext cx="5567114" cy="5567114"/>
        </a:xfrm>
        <a:prstGeom prst="blockArc">
          <a:avLst>
            <a:gd name="adj1" fmla="val 1116229"/>
            <a:gd name="adj2" fmla="val 9784702"/>
            <a:gd name="adj3" fmla="val 4637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AAD1C3E3-9153-4879-8D67-A30CD989B83C}">
      <dsp:nvSpPr>
        <dsp:cNvPr id="0" name=""/>
        <dsp:cNvSpPr/>
      </dsp:nvSpPr>
      <dsp:spPr>
        <a:xfrm>
          <a:off x="1513659" y="2967900"/>
          <a:ext cx="5567114" cy="5567114"/>
        </a:xfrm>
        <a:prstGeom prst="blockArc">
          <a:avLst>
            <a:gd name="adj1" fmla="val 11916229"/>
            <a:gd name="adj2" fmla="val 20584702"/>
            <a:gd name="adj3" fmla="val 4637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F96D14E-3104-4612-9122-D61940F212BD}">
      <dsp:nvSpPr>
        <dsp:cNvPr id="0" name=""/>
        <dsp:cNvSpPr/>
      </dsp:nvSpPr>
      <dsp:spPr>
        <a:xfrm>
          <a:off x="2990777" y="2161846"/>
          <a:ext cx="2560888" cy="256088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bg1"/>
              </a:solidFill>
            </a:rPr>
            <a:t>Corregedoria-Geral da União</a:t>
          </a:r>
        </a:p>
      </dsp:txBody>
      <dsp:txXfrm>
        <a:off x="3365810" y="2536879"/>
        <a:ext cx="1810822" cy="1810822"/>
      </dsp:txXfrm>
    </dsp:sp>
    <dsp:sp modelId="{8BA961F8-2EA8-40E9-8D8E-163EB6B5AFFA}">
      <dsp:nvSpPr>
        <dsp:cNvPr id="0" name=""/>
        <dsp:cNvSpPr/>
      </dsp:nvSpPr>
      <dsp:spPr>
        <a:xfrm>
          <a:off x="823960" y="3987717"/>
          <a:ext cx="1792621" cy="1792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n>
                <a:noFill/>
              </a:ln>
              <a:solidFill>
                <a:schemeClr val="tx1"/>
              </a:solidFill>
            </a:rPr>
            <a:t>Diretoria de Articulação, Monitoramento e Supervisão do SisCor</a:t>
          </a:r>
        </a:p>
      </dsp:txBody>
      <dsp:txXfrm>
        <a:off x="1086483" y="4250240"/>
        <a:ext cx="1267575" cy="1267575"/>
      </dsp:txXfrm>
    </dsp:sp>
    <dsp:sp modelId="{3285E587-70C3-4EED-9263-74487E5C308A}">
      <dsp:nvSpPr>
        <dsp:cNvPr id="0" name=""/>
        <dsp:cNvSpPr/>
      </dsp:nvSpPr>
      <dsp:spPr>
        <a:xfrm>
          <a:off x="6002205" y="4063738"/>
          <a:ext cx="1792621" cy="179262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n>
                <a:noFill/>
              </a:ln>
              <a:solidFill>
                <a:schemeClr val="tx1"/>
              </a:solidFill>
            </a:rPr>
            <a:t>Diretoria de Resp. de Agentes Públicos</a:t>
          </a:r>
        </a:p>
      </dsp:txBody>
      <dsp:txXfrm>
        <a:off x="6264728" y="4326261"/>
        <a:ext cx="1267575" cy="1267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55CBD-6101-455C-BCE9-92985380397C}">
      <dsp:nvSpPr>
        <dsp:cNvPr id="0" name=""/>
        <dsp:cNvSpPr/>
      </dsp:nvSpPr>
      <dsp:spPr>
        <a:xfrm>
          <a:off x="1657" y="2217691"/>
          <a:ext cx="2196727" cy="219672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w="0" h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Prevenção</a:t>
          </a:r>
        </a:p>
      </dsp:txBody>
      <dsp:txXfrm>
        <a:off x="323360" y="2539394"/>
        <a:ext cx="1553321" cy="1553321"/>
      </dsp:txXfrm>
    </dsp:sp>
    <dsp:sp modelId="{A076F487-6BE4-47E3-9AD1-BA6EECC43669}">
      <dsp:nvSpPr>
        <dsp:cNvPr id="0" name=""/>
        <dsp:cNvSpPr/>
      </dsp:nvSpPr>
      <dsp:spPr>
        <a:xfrm>
          <a:off x="2376759" y="2679003"/>
          <a:ext cx="1274102" cy="1274102"/>
        </a:xfrm>
        <a:prstGeom prst="mathPlus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2545641" y="3166220"/>
        <a:ext cx="936338" cy="299668"/>
      </dsp:txXfrm>
    </dsp:sp>
    <dsp:sp modelId="{CC09CEF5-2856-47A5-A494-2F67AE27A873}">
      <dsp:nvSpPr>
        <dsp:cNvPr id="0" name=""/>
        <dsp:cNvSpPr/>
      </dsp:nvSpPr>
      <dsp:spPr>
        <a:xfrm>
          <a:off x="3829236" y="2217691"/>
          <a:ext cx="2196727" cy="219672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Repressão</a:t>
          </a:r>
        </a:p>
      </dsp:txBody>
      <dsp:txXfrm>
        <a:off x="4150939" y="2539394"/>
        <a:ext cx="1553321" cy="1553321"/>
      </dsp:txXfrm>
    </dsp:sp>
    <dsp:sp modelId="{28286DF4-DC39-4099-9BB0-9C59323CB734}">
      <dsp:nvSpPr>
        <dsp:cNvPr id="0" name=""/>
        <dsp:cNvSpPr/>
      </dsp:nvSpPr>
      <dsp:spPr>
        <a:xfrm>
          <a:off x="6204338" y="2679003"/>
          <a:ext cx="1274102" cy="1274102"/>
        </a:xfrm>
        <a:prstGeom prst="mathEqual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6373220" y="2941468"/>
        <a:ext cx="936338" cy="749172"/>
      </dsp:txXfrm>
    </dsp:sp>
    <dsp:sp modelId="{0E747DF4-BC7F-4E09-9526-A65F53E17B83}">
      <dsp:nvSpPr>
        <dsp:cNvPr id="0" name=""/>
        <dsp:cNvSpPr/>
      </dsp:nvSpPr>
      <dsp:spPr>
        <a:xfrm>
          <a:off x="7656814" y="2217691"/>
          <a:ext cx="2196727" cy="219672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Direito Adm. Disciplinar</a:t>
          </a:r>
        </a:p>
      </dsp:txBody>
      <dsp:txXfrm>
        <a:off x="7978517" y="2539394"/>
        <a:ext cx="1553321" cy="1553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ABC66-7D97-4055-8A8B-C1AE2B25A488}">
      <dsp:nvSpPr>
        <dsp:cNvPr id="0" name=""/>
        <dsp:cNvSpPr/>
      </dsp:nvSpPr>
      <dsp:spPr>
        <a:xfrm>
          <a:off x="3166" y="63604"/>
          <a:ext cx="2512360" cy="15074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Servidor efetivo?</a:t>
          </a:r>
        </a:p>
      </dsp:txBody>
      <dsp:txXfrm>
        <a:off x="3166" y="63604"/>
        <a:ext cx="2512360" cy="1507416"/>
      </dsp:txXfrm>
    </dsp:sp>
    <dsp:sp modelId="{B5D54BB4-7ACF-4DF4-AA6B-00E91E7450CA}">
      <dsp:nvSpPr>
        <dsp:cNvPr id="0" name=""/>
        <dsp:cNvSpPr/>
      </dsp:nvSpPr>
      <dsp:spPr>
        <a:xfrm>
          <a:off x="2766763" y="63604"/>
          <a:ext cx="2512360" cy="1507416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Servidor comissionado?</a:t>
          </a:r>
        </a:p>
      </dsp:txBody>
      <dsp:txXfrm>
        <a:off x="2766763" y="63604"/>
        <a:ext cx="2512360" cy="1507416"/>
      </dsp:txXfrm>
    </dsp:sp>
    <dsp:sp modelId="{F79A1571-3883-4837-BFC3-0467412A66BC}">
      <dsp:nvSpPr>
        <dsp:cNvPr id="0" name=""/>
        <dsp:cNvSpPr/>
      </dsp:nvSpPr>
      <dsp:spPr>
        <a:xfrm>
          <a:off x="5530360" y="63604"/>
          <a:ext cx="2512360" cy="1507416"/>
        </a:xfrm>
        <a:prstGeom prst="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Agente político?</a:t>
          </a:r>
        </a:p>
      </dsp:txBody>
      <dsp:txXfrm>
        <a:off x="5530360" y="63604"/>
        <a:ext cx="2512360" cy="1507416"/>
      </dsp:txXfrm>
    </dsp:sp>
    <dsp:sp modelId="{9BCD5BC3-5B35-4B0F-B232-5449DC951D0E}">
      <dsp:nvSpPr>
        <dsp:cNvPr id="0" name=""/>
        <dsp:cNvSpPr/>
      </dsp:nvSpPr>
      <dsp:spPr>
        <a:xfrm>
          <a:off x="8293957" y="63604"/>
          <a:ext cx="2512360" cy="1507416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Cargo de natureza especial?</a:t>
          </a:r>
        </a:p>
      </dsp:txBody>
      <dsp:txXfrm>
        <a:off x="8293957" y="63604"/>
        <a:ext cx="2512360" cy="1507416"/>
      </dsp:txXfrm>
    </dsp:sp>
    <dsp:sp modelId="{A3F775B0-CC9F-478B-9B16-5F6FBF09EF2A}">
      <dsp:nvSpPr>
        <dsp:cNvPr id="0" name=""/>
        <dsp:cNvSpPr/>
      </dsp:nvSpPr>
      <dsp:spPr>
        <a:xfrm>
          <a:off x="3166" y="1822257"/>
          <a:ext cx="2512360" cy="1507416"/>
        </a:xfrm>
        <a:prstGeom prst="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Empregado público?</a:t>
          </a:r>
        </a:p>
      </dsp:txBody>
      <dsp:txXfrm>
        <a:off x="3166" y="1822257"/>
        <a:ext cx="2512360" cy="1507416"/>
      </dsp:txXfrm>
    </dsp:sp>
    <dsp:sp modelId="{D49DC980-A49D-4249-B784-CAF65CAE6D8B}">
      <dsp:nvSpPr>
        <dsp:cNvPr id="0" name=""/>
        <dsp:cNvSpPr/>
      </dsp:nvSpPr>
      <dsp:spPr>
        <a:xfrm>
          <a:off x="2766763" y="1822257"/>
          <a:ext cx="2512360" cy="1507416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Servidor em estágio probatório?</a:t>
          </a:r>
        </a:p>
      </dsp:txBody>
      <dsp:txXfrm>
        <a:off x="2766763" y="1822257"/>
        <a:ext cx="2512360" cy="1507416"/>
      </dsp:txXfrm>
    </dsp:sp>
    <dsp:sp modelId="{40224A98-3B17-4AFB-8DC8-CAAC2839EAEF}">
      <dsp:nvSpPr>
        <dsp:cNvPr id="0" name=""/>
        <dsp:cNvSpPr/>
      </dsp:nvSpPr>
      <dsp:spPr>
        <a:xfrm>
          <a:off x="5530360" y="1822257"/>
          <a:ext cx="2512360" cy="1507416"/>
        </a:xfrm>
        <a:prstGeom prst="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Servidor aposentado?</a:t>
          </a:r>
        </a:p>
      </dsp:txBody>
      <dsp:txXfrm>
        <a:off x="5530360" y="1822257"/>
        <a:ext cx="2512360" cy="1507416"/>
      </dsp:txXfrm>
    </dsp:sp>
    <dsp:sp modelId="{E99913CF-6326-425A-A40A-D977DA8599C1}">
      <dsp:nvSpPr>
        <dsp:cNvPr id="0" name=""/>
        <dsp:cNvSpPr/>
      </dsp:nvSpPr>
      <dsp:spPr>
        <a:xfrm>
          <a:off x="8293957" y="1822257"/>
          <a:ext cx="2512360" cy="1507416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Servidor comissionado exonerado?</a:t>
          </a:r>
        </a:p>
      </dsp:txBody>
      <dsp:txXfrm>
        <a:off x="8293957" y="1822257"/>
        <a:ext cx="2512360" cy="1507416"/>
      </dsp:txXfrm>
    </dsp:sp>
    <dsp:sp modelId="{1340DC42-91EB-4736-B37F-D89FD9720862}">
      <dsp:nvSpPr>
        <dsp:cNvPr id="0" name=""/>
        <dsp:cNvSpPr/>
      </dsp:nvSpPr>
      <dsp:spPr>
        <a:xfrm>
          <a:off x="3166" y="3580909"/>
          <a:ext cx="2512360" cy="1507416"/>
        </a:xfrm>
        <a:prstGeom prst="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Consultor de programa internacional?</a:t>
          </a:r>
        </a:p>
      </dsp:txBody>
      <dsp:txXfrm>
        <a:off x="3166" y="3580909"/>
        <a:ext cx="2512360" cy="1507416"/>
      </dsp:txXfrm>
    </dsp:sp>
    <dsp:sp modelId="{B3639D10-289F-45F4-8A86-5B724A8C6566}">
      <dsp:nvSpPr>
        <dsp:cNvPr id="0" name=""/>
        <dsp:cNvSpPr/>
      </dsp:nvSpPr>
      <dsp:spPr>
        <a:xfrm>
          <a:off x="2766763" y="3580909"/>
          <a:ext cx="2512360" cy="1507416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Estagiário?</a:t>
          </a:r>
        </a:p>
      </dsp:txBody>
      <dsp:txXfrm>
        <a:off x="2766763" y="3580909"/>
        <a:ext cx="2512360" cy="1507416"/>
      </dsp:txXfrm>
    </dsp:sp>
    <dsp:sp modelId="{8D6571B2-3F10-40A6-B38A-864BCE4C7871}">
      <dsp:nvSpPr>
        <dsp:cNvPr id="0" name=""/>
        <dsp:cNvSpPr/>
      </dsp:nvSpPr>
      <dsp:spPr>
        <a:xfrm>
          <a:off x="5530360" y="3580909"/>
          <a:ext cx="2512360" cy="1507416"/>
        </a:xfrm>
        <a:prstGeom prst="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Terceirizados?</a:t>
          </a:r>
        </a:p>
      </dsp:txBody>
      <dsp:txXfrm>
        <a:off x="5530360" y="3580909"/>
        <a:ext cx="2512360" cy="1507416"/>
      </dsp:txXfrm>
    </dsp:sp>
    <dsp:sp modelId="{B513E49E-7896-4FB9-A2CA-170D95ED25E0}">
      <dsp:nvSpPr>
        <dsp:cNvPr id="0" name=""/>
        <dsp:cNvSpPr/>
      </dsp:nvSpPr>
      <dsp:spPr>
        <a:xfrm>
          <a:off x="8293957" y="3580909"/>
          <a:ext cx="2512360" cy="150741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latin typeface="+mn-lt"/>
            </a:rPr>
            <a:t>Particular em colaboração?</a:t>
          </a:r>
        </a:p>
      </dsp:txBody>
      <dsp:txXfrm>
        <a:off x="8293957" y="3580909"/>
        <a:ext cx="2512360" cy="1507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1B634-CAA3-43D6-969E-7EB9774A685F}">
      <dsp:nvSpPr>
        <dsp:cNvPr id="0" name=""/>
        <dsp:cNvSpPr/>
      </dsp:nvSpPr>
      <dsp:spPr>
        <a:xfrm>
          <a:off x="0" y="355849"/>
          <a:ext cx="6641809" cy="785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6AFDA-E5DE-4983-BC09-30C4CF9D4DC7}">
      <dsp:nvSpPr>
        <dsp:cNvPr id="0" name=""/>
        <dsp:cNvSpPr/>
      </dsp:nvSpPr>
      <dsp:spPr>
        <a:xfrm>
          <a:off x="332090" y="45471"/>
          <a:ext cx="4865782" cy="1063138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5731" tIns="0" rIns="1757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I. Exame inicial </a:t>
          </a:r>
          <a:r>
            <a:rPr lang="pt-BR" sz="1800" b="0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das informações e provas existentes;  </a:t>
          </a:r>
          <a:endParaRPr lang="pt-BR" sz="1800" b="0" kern="1200">
            <a:solidFill>
              <a:schemeClr val="bg1"/>
            </a:solidFill>
          </a:endParaRPr>
        </a:p>
      </dsp:txBody>
      <dsp:txXfrm>
        <a:off x="383988" y="97369"/>
        <a:ext cx="4761986" cy="959342"/>
      </dsp:txXfrm>
    </dsp:sp>
    <dsp:sp modelId="{FCBD988B-7ED2-4A57-8B0E-375C957A71F6}">
      <dsp:nvSpPr>
        <dsp:cNvPr id="0" name=""/>
        <dsp:cNvSpPr/>
      </dsp:nvSpPr>
      <dsp:spPr>
        <a:xfrm>
          <a:off x="0" y="2396882"/>
          <a:ext cx="664180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430CE-A597-4C2C-98EB-16760A228B71}">
      <dsp:nvSpPr>
        <dsp:cNvPr id="0" name=""/>
        <dsp:cNvSpPr/>
      </dsp:nvSpPr>
      <dsp:spPr>
        <a:xfrm>
          <a:off x="332090" y="1417059"/>
          <a:ext cx="4839188" cy="1732582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5731" tIns="0" rIns="1757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II. Coleta de evidências e informações</a:t>
          </a:r>
          <a:r>
            <a:rPr lang="pt-BR" sz="1800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necessárias para averiguação da procedência da notícia, incluindo a realização de oitivas e manifestação dos envolvidos, quando for o caso; e  </a:t>
          </a:r>
          <a:endParaRPr lang="pt-BR" sz="1800" kern="1200">
            <a:solidFill>
              <a:schemeClr val="bg1"/>
            </a:solidFill>
          </a:endParaRPr>
        </a:p>
      </dsp:txBody>
      <dsp:txXfrm>
        <a:off x="416668" y="1501637"/>
        <a:ext cx="4670032" cy="1563426"/>
      </dsp:txXfrm>
    </dsp:sp>
    <dsp:sp modelId="{85D6974B-274F-4124-8C45-0FAC3DB4B229}">
      <dsp:nvSpPr>
        <dsp:cNvPr id="0" name=""/>
        <dsp:cNvSpPr/>
      </dsp:nvSpPr>
      <dsp:spPr>
        <a:xfrm flipV="1">
          <a:off x="0" y="4613625"/>
          <a:ext cx="6641809" cy="408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D651-D5A4-4C42-818C-E703AB0C905D}">
      <dsp:nvSpPr>
        <dsp:cNvPr id="0" name=""/>
        <dsp:cNvSpPr/>
      </dsp:nvSpPr>
      <dsp:spPr>
        <a:xfrm>
          <a:off x="386045" y="3411610"/>
          <a:ext cx="4839188" cy="150552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5731" tIns="0" rIns="1757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III. Análise conclusiva e fundamentada</a:t>
          </a:r>
          <a:r>
            <a:rPr lang="pt-BR" sz="1800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, indicando a necessidade de </a:t>
          </a:r>
          <a:r>
            <a:rPr lang="pt-BR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instauração</a:t>
          </a:r>
          <a:r>
            <a:rPr lang="pt-BR" sz="1800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do processo acusatório, de celebração de </a:t>
          </a:r>
          <a:r>
            <a:rPr lang="pt-BR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TAC</a:t>
          </a:r>
          <a:r>
            <a:rPr lang="pt-BR" sz="1800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ou de </a:t>
          </a:r>
          <a:r>
            <a:rPr lang="pt-BR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arquivamento</a:t>
          </a:r>
          <a:r>
            <a:rPr lang="pt-BR" sz="1800" kern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da matéria.  </a:t>
          </a:r>
          <a:endParaRPr lang="pt-BR" sz="1800" kern="1200">
            <a:solidFill>
              <a:schemeClr val="bg1"/>
            </a:solidFill>
          </a:endParaRPr>
        </a:p>
      </dsp:txBody>
      <dsp:txXfrm>
        <a:off x="459538" y="3485103"/>
        <a:ext cx="4692202" cy="1358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9DCD-30BF-415E-8BC2-E7D03C57BA89}">
      <dsp:nvSpPr>
        <dsp:cNvPr id="0" name=""/>
        <dsp:cNvSpPr/>
      </dsp:nvSpPr>
      <dsp:spPr>
        <a:xfrm rot="5400000">
          <a:off x="2204561" y="800040"/>
          <a:ext cx="1249519" cy="150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8E86B-D828-49B6-9130-C400022F5D27}">
      <dsp:nvSpPr>
        <dsp:cNvPr id="0" name=""/>
        <dsp:cNvSpPr/>
      </dsp:nvSpPr>
      <dsp:spPr>
        <a:xfrm>
          <a:off x="2491958" y="2532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Relato das ocorrências</a:t>
          </a:r>
        </a:p>
      </dsp:txBody>
      <dsp:txXfrm>
        <a:off x="2521363" y="31937"/>
        <a:ext cx="1614446" cy="945143"/>
      </dsp:txXfrm>
    </dsp:sp>
    <dsp:sp modelId="{5659D820-D78F-432F-86E3-A4BFA4600191}">
      <dsp:nvSpPr>
        <dsp:cNvPr id="0" name=""/>
        <dsp:cNvSpPr/>
      </dsp:nvSpPr>
      <dsp:spPr>
        <a:xfrm rot="5400000">
          <a:off x="2204561" y="2054982"/>
          <a:ext cx="1249519" cy="150593"/>
        </a:xfrm>
        <a:prstGeom prst="rec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85E14-B201-4438-BB3D-AB891FFD595E}">
      <dsp:nvSpPr>
        <dsp:cNvPr id="0" name=""/>
        <dsp:cNvSpPr/>
      </dsp:nvSpPr>
      <dsp:spPr>
        <a:xfrm>
          <a:off x="2491958" y="1257474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Exame da defesa</a:t>
          </a:r>
        </a:p>
      </dsp:txBody>
      <dsp:txXfrm>
        <a:off x="2521363" y="1286879"/>
        <a:ext cx="1614446" cy="945143"/>
      </dsp:txXfrm>
    </dsp:sp>
    <dsp:sp modelId="{1837DA6A-19EC-412F-A2DE-8EECA4E47139}">
      <dsp:nvSpPr>
        <dsp:cNvPr id="0" name=""/>
        <dsp:cNvSpPr/>
      </dsp:nvSpPr>
      <dsp:spPr>
        <a:xfrm rot="5400000">
          <a:off x="2204561" y="3309924"/>
          <a:ext cx="1249519" cy="15059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A88A5-0946-4756-BA03-1AC5FD6616B0}">
      <dsp:nvSpPr>
        <dsp:cNvPr id="0" name=""/>
        <dsp:cNvSpPr/>
      </dsp:nvSpPr>
      <dsp:spPr>
        <a:xfrm>
          <a:off x="2491958" y="2512416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Indicação de provas</a:t>
          </a:r>
        </a:p>
      </dsp:txBody>
      <dsp:txXfrm>
        <a:off x="2521363" y="2541821"/>
        <a:ext cx="1614446" cy="945143"/>
      </dsp:txXfrm>
    </dsp:sp>
    <dsp:sp modelId="{55CAB28B-3CCC-41FB-A45F-8246BCCE106A}">
      <dsp:nvSpPr>
        <dsp:cNvPr id="0" name=""/>
        <dsp:cNvSpPr/>
      </dsp:nvSpPr>
      <dsp:spPr>
        <a:xfrm>
          <a:off x="2832032" y="3937396"/>
          <a:ext cx="2220008" cy="150593"/>
        </a:xfrm>
        <a:prstGeom prst="rec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36083-8AF1-49D7-B6F5-1D972F2C9F64}">
      <dsp:nvSpPr>
        <dsp:cNvPr id="0" name=""/>
        <dsp:cNvSpPr/>
      </dsp:nvSpPr>
      <dsp:spPr>
        <a:xfrm>
          <a:off x="2491958" y="3767359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Motivação</a:t>
          </a:r>
        </a:p>
      </dsp:txBody>
      <dsp:txXfrm>
        <a:off x="2521363" y="3796764"/>
        <a:ext cx="1614446" cy="945143"/>
      </dsp:txXfrm>
    </dsp:sp>
    <dsp:sp modelId="{92093B3F-2575-4227-AF86-DBB8849E21C3}">
      <dsp:nvSpPr>
        <dsp:cNvPr id="0" name=""/>
        <dsp:cNvSpPr/>
      </dsp:nvSpPr>
      <dsp:spPr>
        <a:xfrm rot="16200000">
          <a:off x="4429992" y="3309924"/>
          <a:ext cx="1249519" cy="15059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70F7A-6400-4C8E-95DB-D703222996B5}">
      <dsp:nvSpPr>
        <dsp:cNvPr id="0" name=""/>
        <dsp:cNvSpPr/>
      </dsp:nvSpPr>
      <dsp:spPr>
        <a:xfrm>
          <a:off x="4717389" y="3767359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Dispositivos violados</a:t>
          </a:r>
        </a:p>
      </dsp:txBody>
      <dsp:txXfrm>
        <a:off x="4746794" y="3796764"/>
        <a:ext cx="1614446" cy="945143"/>
      </dsp:txXfrm>
    </dsp:sp>
    <dsp:sp modelId="{0F9CC4EE-923D-4524-8127-25DD55440984}">
      <dsp:nvSpPr>
        <dsp:cNvPr id="0" name=""/>
        <dsp:cNvSpPr/>
      </dsp:nvSpPr>
      <dsp:spPr>
        <a:xfrm rot="16200000">
          <a:off x="4429992" y="2054982"/>
          <a:ext cx="1249519" cy="15059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A19FD-3FD0-4460-B194-B08DC30D65F2}">
      <dsp:nvSpPr>
        <dsp:cNvPr id="0" name=""/>
        <dsp:cNvSpPr/>
      </dsp:nvSpPr>
      <dsp:spPr>
        <a:xfrm>
          <a:off x="4717389" y="2512416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Mudança de tipo</a:t>
          </a:r>
        </a:p>
      </dsp:txBody>
      <dsp:txXfrm>
        <a:off x="4746794" y="2541821"/>
        <a:ext cx="1614446" cy="945143"/>
      </dsp:txXfrm>
    </dsp:sp>
    <dsp:sp modelId="{0BF58F62-DDA0-4F9A-BC1F-92DD172754FE}">
      <dsp:nvSpPr>
        <dsp:cNvPr id="0" name=""/>
        <dsp:cNvSpPr/>
      </dsp:nvSpPr>
      <dsp:spPr>
        <a:xfrm rot="16141318">
          <a:off x="4435101" y="815636"/>
          <a:ext cx="1218504" cy="15059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E038-469C-439D-AE5B-289B53A7A66E}">
      <dsp:nvSpPr>
        <dsp:cNvPr id="0" name=""/>
        <dsp:cNvSpPr/>
      </dsp:nvSpPr>
      <dsp:spPr>
        <a:xfrm>
          <a:off x="4717389" y="1257474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Sugestão de penalidade</a:t>
          </a:r>
        </a:p>
      </dsp:txBody>
      <dsp:txXfrm>
        <a:off x="4746794" y="1286879"/>
        <a:ext cx="1614446" cy="945143"/>
      </dsp:txXfrm>
    </dsp:sp>
    <dsp:sp modelId="{61D71135-5693-4A4E-80EE-0A32892ED967}">
      <dsp:nvSpPr>
        <dsp:cNvPr id="0" name=""/>
        <dsp:cNvSpPr/>
      </dsp:nvSpPr>
      <dsp:spPr>
        <a:xfrm rot="21556360">
          <a:off x="5036574" y="189521"/>
          <a:ext cx="2243698" cy="150593"/>
        </a:xfrm>
        <a:prstGeom prst="rec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D83E0-461D-4474-BEFB-B8DB96D8DCC3}">
      <dsp:nvSpPr>
        <dsp:cNvPr id="0" name=""/>
        <dsp:cNvSpPr/>
      </dsp:nvSpPr>
      <dsp:spPr>
        <a:xfrm>
          <a:off x="4696591" y="33724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Conclusivo</a:t>
          </a:r>
        </a:p>
      </dsp:txBody>
      <dsp:txXfrm>
        <a:off x="4725996" y="63129"/>
        <a:ext cx="1614446" cy="945143"/>
      </dsp:txXfrm>
    </dsp:sp>
    <dsp:sp modelId="{D8F15DF7-A48D-4A99-B228-EBA8FEA4E05C}">
      <dsp:nvSpPr>
        <dsp:cNvPr id="0" name=""/>
        <dsp:cNvSpPr/>
      </dsp:nvSpPr>
      <dsp:spPr>
        <a:xfrm rot="5400000">
          <a:off x="6655423" y="800040"/>
          <a:ext cx="1249519" cy="15059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5E688-3C3D-4589-BF6F-7B0B39AFB1C9}">
      <dsp:nvSpPr>
        <dsp:cNvPr id="0" name=""/>
        <dsp:cNvSpPr/>
      </dsp:nvSpPr>
      <dsp:spPr>
        <a:xfrm>
          <a:off x="6942820" y="2532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Análise da prescrição</a:t>
          </a:r>
        </a:p>
      </dsp:txBody>
      <dsp:txXfrm>
        <a:off x="6972225" y="31937"/>
        <a:ext cx="1614446" cy="945143"/>
      </dsp:txXfrm>
    </dsp:sp>
    <dsp:sp modelId="{8F32A866-617D-4DF5-B6AC-C3F6899E1CB1}">
      <dsp:nvSpPr>
        <dsp:cNvPr id="0" name=""/>
        <dsp:cNvSpPr/>
      </dsp:nvSpPr>
      <dsp:spPr>
        <a:xfrm rot="5400000">
          <a:off x="6655423" y="2054982"/>
          <a:ext cx="1249519" cy="150593"/>
        </a:xfrm>
        <a:prstGeom prst="rec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671D4-EAD2-4EFA-BD26-88CDD940F10E}">
      <dsp:nvSpPr>
        <dsp:cNvPr id="0" name=""/>
        <dsp:cNvSpPr/>
      </dsp:nvSpPr>
      <dsp:spPr>
        <a:xfrm>
          <a:off x="6942820" y="1257474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Crime, dano e improbidade</a:t>
          </a:r>
        </a:p>
      </dsp:txBody>
      <dsp:txXfrm>
        <a:off x="6972225" y="1286879"/>
        <a:ext cx="1614446" cy="945143"/>
      </dsp:txXfrm>
    </dsp:sp>
    <dsp:sp modelId="{3D937A43-98AE-4592-9C3B-0D6B41E55018}">
      <dsp:nvSpPr>
        <dsp:cNvPr id="0" name=""/>
        <dsp:cNvSpPr/>
      </dsp:nvSpPr>
      <dsp:spPr>
        <a:xfrm rot="5400000">
          <a:off x="6655423" y="3309924"/>
          <a:ext cx="1249519" cy="1505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95C54-DC90-446F-92D7-2A8A8970A7DE}">
      <dsp:nvSpPr>
        <dsp:cNvPr id="0" name=""/>
        <dsp:cNvSpPr/>
      </dsp:nvSpPr>
      <dsp:spPr>
        <a:xfrm>
          <a:off x="6942820" y="2512416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Medidas de gestão</a:t>
          </a:r>
        </a:p>
      </dsp:txBody>
      <dsp:txXfrm>
        <a:off x="6972225" y="2541821"/>
        <a:ext cx="1614446" cy="945143"/>
      </dsp:txXfrm>
    </dsp:sp>
    <dsp:sp modelId="{6FEDAABA-601C-4D42-94C3-2F22DF66B6F7}">
      <dsp:nvSpPr>
        <dsp:cNvPr id="0" name=""/>
        <dsp:cNvSpPr/>
      </dsp:nvSpPr>
      <dsp:spPr>
        <a:xfrm>
          <a:off x="6942820" y="3767359"/>
          <a:ext cx="1673256" cy="100395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Encerramento</a:t>
          </a:r>
          <a:endParaRPr lang="pt-BR" sz="2000" kern="1200">
            <a:solidFill>
              <a:schemeClr val="tx1"/>
            </a:solidFill>
          </a:endParaRPr>
        </a:p>
      </dsp:txBody>
      <dsp:txXfrm>
        <a:off x="6972225" y="3796764"/>
        <a:ext cx="1614446" cy="94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F8B7D-3F02-0E46-A6E7-AD70667F2C36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91F4-9B66-F44D-9B7E-653C1D4A1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41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49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1CEB2E-2861-4439-B3C7-4B58EA3C42C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9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2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0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10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8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05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3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4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34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578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591F4-9B66-F44D-9B7E-653C1D4A18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65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paço Reservado para Imagem 85">
            <a:extLst>
              <a:ext uri="{FF2B5EF4-FFF2-40B4-BE49-F238E27FC236}">
                <a16:creationId xmlns:a16="http://schemas.microsoft.com/office/drawing/2014/main" id="{27C8F013-58D5-4ABD-B2CB-0431FD14933E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884309" y="918636"/>
            <a:ext cx="950400" cy="6876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257CB-11D8-4D35-A676-05EDEFAA2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590" y="595088"/>
            <a:ext cx="8617176" cy="793932"/>
          </a:xfrm>
        </p:spPr>
        <p:txBody>
          <a:bodyPr rtlCol="0" anchor="b">
            <a:normAutofit/>
          </a:bodyPr>
          <a:lstStyle>
            <a:lvl1pPr algn="r"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A622EE-EB76-4F63-BF73-21A4E7D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90" y="1404941"/>
            <a:ext cx="8617176" cy="481916"/>
          </a:xfrm>
        </p:spPr>
        <p:txBody>
          <a:bodyPr rtlCol="0">
            <a:noAutofit/>
          </a:bodyPr>
          <a:lstStyle>
            <a:lvl1pPr marL="0" indent="0" algn="r">
              <a:buNone/>
              <a:defRPr sz="2800" i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0D56C11-4279-4A7A-8ED5-B3CC4B49EBCE}"/>
              </a:ext>
            </a:extLst>
          </p:cNvPr>
          <p:cNvSpPr/>
          <p:nvPr userDrawn="1"/>
        </p:nvSpPr>
        <p:spPr>
          <a:xfrm>
            <a:off x="874714" y="2404913"/>
            <a:ext cx="11317286" cy="630936"/>
          </a:xfrm>
          <a:prstGeom prst="rect">
            <a:avLst/>
          </a:prstGeom>
          <a:solidFill>
            <a:srgbClr val="DE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1448BB1C-FCE0-4368-9454-1C343179F82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99868" y="2489256"/>
            <a:ext cx="1697037" cy="450850"/>
          </a:xfrm>
        </p:spPr>
        <p:txBody>
          <a:bodyPr rtlCol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20AA</a:t>
            </a:r>
          </a:p>
        </p:txBody>
      </p:sp>
      <p:sp>
        <p:nvSpPr>
          <p:cNvPr id="75" name="Espaço Reservado para Texto 67">
            <a:extLst>
              <a:ext uri="{FF2B5EF4-FFF2-40B4-BE49-F238E27FC236}">
                <a16:creationId xmlns:a16="http://schemas.microsoft.com/office/drawing/2014/main" id="{0F809E17-A64D-4926-86F9-F23BA9D4337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2003" y="3176106"/>
            <a:ext cx="1697037" cy="368946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Etapa 1</a:t>
            </a:r>
          </a:p>
        </p:txBody>
      </p:sp>
      <p:sp>
        <p:nvSpPr>
          <p:cNvPr id="80" name="Espaço Reservado para Texto 67">
            <a:extLst>
              <a:ext uri="{FF2B5EF4-FFF2-40B4-BE49-F238E27FC236}">
                <a16:creationId xmlns:a16="http://schemas.microsoft.com/office/drawing/2014/main" id="{CEAEBD1B-4DD3-4194-BDB3-E70AEE2E0CDB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999868" y="3580663"/>
            <a:ext cx="1697037" cy="1414919"/>
          </a:xfrm>
        </p:spPr>
        <p:txBody>
          <a:bodyPr rtlCol="0"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9" name="Espaço Reservado para Texto 67">
            <a:extLst>
              <a:ext uri="{FF2B5EF4-FFF2-40B4-BE49-F238E27FC236}">
                <a16:creationId xmlns:a16="http://schemas.microsoft.com/office/drawing/2014/main" id="{D78D23EB-5D9F-4540-94A3-08DBF7B8B91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76929" y="2489256"/>
            <a:ext cx="1697037" cy="450850"/>
          </a:xfrm>
        </p:spPr>
        <p:txBody>
          <a:bodyPr rtlCol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20AA</a:t>
            </a:r>
          </a:p>
        </p:txBody>
      </p:sp>
      <p:sp>
        <p:nvSpPr>
          <p:cNvPr id="76" name="Espaço Reservado para Texto 67">
            <a:extLst>
              <a:ext uri="{FF2B5EF4-FFF2-40B4-BE49-F238E27FC236}">
                <a16:creationId xmlns:a16="http://schemas.microsoft.com/office/drawing/2014/main" id="{52C8DAAC-AC34-4ADE-B88F-1C9288A5AEA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079064" y="3176106"/>
            <a:ext cx="1697037" cy="368946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Etapa 2</a:t>
            </a:r>
          </a:p>
        </p:txBody>
      </p:sp>
      <p:sp>
        <p:nvSpPr>
          <p:cNvPr id="81" name="Espaço Reservado para Texto 67">
            <a:extLst>
              <a:ext uri="{FF2B5EF4-FFF2-40B4-BE49-F238E27FC236}">
                <a16:creationId xmlns:a16="http://schemas.microsoft.com/office/drawing/2014/main" id="{11C83BFB-0EB8-4D80-943B-BA7A252D4DFE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076929" y="3580663"/>
            <a:ext cx="1697037" cy="1414919"/>
          </a:xfrm>
        </p:spPr>
        <p:txBody>
          <a:bodyPr rtlCol="0"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0" name="Espaço Reservado para Texto 67">
            <a:extLst>
              <a:ext uri="{FF2B5EF4-FFF2-40B4-BE49-F238E27FC236}">
                <a16:creationId xmlns:a16="http://schemas.microsoft.com/office/drawing/2014/main" id="{4ED1DE17-B2BC-417B-BFB0-D3CDF720973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53990" y="2489256"/>
            <a:ext cx="1697037" cy="450850"/>
          </a:xfrm>
        </p:spPr>
        <p:txBody>
          <a:bodyPr rtlCol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20AA</a:t>
            </a:r>
          </a:p>
        </p:txBody>
      </p:sp>
      <p:sp>
        <p:nvSpPr>
          <p:cNvPr id="77" name="Espaço Reservado para Texto 67">
            <a:extLst>
              <a:ext uri="{FF2B5EF4-FFF2-40B4-BE49-F238E27FC236}">
                <a16:creationId xmlns:a16="http://schemas.microsoft.com/office/drawing/2014/main" id="{2406C601-7B6F-4E9D-A973-B2CC92C0DDA5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56125" y="3176106"/>
            <a:ext cx="1697037" cy="368946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Etapa 3</a:t>
            </a:r>
          </a:p>
        </p:txBody>
      </p:sp>
      <p:sp>
        <p:nvSpPr>
          <p:cNvPr id="82" name="Espaço Reservado para Texto 67">
            <a:extLst>
              <a:ext uri="{FF2B5EF4-FFF2-40B4-BE49-F238E27FC236}">
                <a16:creationId xmlns:a16="http://schemas.microsoft.com/office/drawing/2014/main" id="{1863E5AC-A2CE-4EFB-9433-5F599B2B061F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153990" y="3580663"/>
            <a:ext cx="1697037" cy="141491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Clique para editar o texto mestre</a:t>
            </a:r>
          </a:p>
        </p:txBody>
      </p:sp>
      <p:sp>
        <p:nvSpPr>
          <p:cNvPr id="71" name="Espaço Reservado para Texto 67">
            <a:extLst>
              <a:ext uri="{FF2B5EF4-FFF2-40B4-BE49-F238E27FC236}">
                <a16:creationId xmlns:a16="http://schemas.microsoft.com/office/drawing/2014/main" id="{166A426C-5268-45E2-8D57-A0DC553E018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231051" y="2489256"/>
            <a:ext cx="1697037" cy="450850"/>
          </a:xfrm>
        </p:spPr>
        <p:txBody>
          <a:bodyPr rtlCol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20AA</a:t>
            </a:r>
          </a:p>
        </p:txBody>
      </p:sp>
      <p:sp>
        <p:nvSpPr>
          <p:cNvPr id="78" name="Espaço Reservado para Texto 67">
            <a:extLst>
              <a:ext uri="{FF2B5EF4-FFF2-40B4-BE49-F238E27FC236}">
                <a16:creationId xmlns:a16="http://schemas.microsoft.com/office/drawing/2014/main" id="{84AA07B3-267A-4EF3-884B-C7811E2A82E2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233186" y="3176106"/>
            <a:ext cx="1697037" cy="368946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Etapa 4</a:t>
            </a:r>
          </a:p>
        </p:txBody>
      </p:sp>
      <p:sp>
        <p:nvSpPr>
          <p:cNvPr id="83" name="Espaço Reservado para Texto 67">
            <a:extLst>
              <a:ext uri="{FF2B5EF4-FFF2-40B4-BE49-F238E27FC236}">
                <a16:creationId xmlns:a16="http://schemas.microsoft.com/office/drawing/2014/main" id="{8200DF41-88E6-45EF-AE9D-B56233AD17E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7231051" y="3580663"/>
            <a:ext cx="1697037" cy="141491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Clique para editar o texto mestre</a:t>
            </a:r>
          </a:p>
        </p:txBody>
      </p:sp>
      <p:sp>
        <p:nvSpPr>
          <p:cNvPr id="72" name="Espaço Reservado para Texto 67">
            <a:extLst>
              <a:ext uri="{FF2B5EF4-FFF2-40B4-BE49-F238E27FC236}">
                <a16:creationId xmlns:a16="http://schemas.microsoft.com/office/drawing/2014/main" id="{27F6FCF2-4954-4E07-BD4A-54040E16988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308112" y="2489256"/>
            <a:ext cx="1697037" cy="450850"/>
          </a:xfrm>
        </p:spPr>
        <p:txBody>
          <a:bodyPr rtlCol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20AA</a:t>
            </a:r>
          </a:p>
        </p:txBody>
      </p:sp>
      <p:sp>
        <p:nvSpPr>
          <p:cNvPr id="79" name="Espaço Reservado para Texto 67">
            <a:extLst>
              <a:ext uri="{FF2B5EF4-FFF2-40B4-BE49-F238E27FC236}">
                <a16:creationId xmlns:a16="http://schemas.microsoft.com/office/drawing/2014/main" id="{9752F311-54E4-4A2F-A676-CE541AC3AF22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310247" y="3176106"/>
            <a:ext cx="1697037" cy="368946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Etapa 5</a:t>
            </a:r>
          </a:p>
        </p:txBody>
      </p:sp>
      <p:sp>
        <p:nvSpPr>
          <p:cNvPr id="84" name="Espaço Reservado para Texto 67">
            <a:extLst>
              <a:ext uri="{FF2B5EF4-FFF2-40B4-BE49-F238E27FC236}">
                <a16:creationId xmlns:a16="http://schemas.microsoft.com/office/drawing/2014/main" id="{293395E1-4412-462F-9A23-3BEF7CCC2498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308112" y="3580663"/>
            <a:ext cx="1697037" cy="141491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Clique para editar o texto mestre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A423E63-093D-4A99-8C31-28E180F8111E}"/>
              </a:ext>
            </a:extLst>
          </p:cNvPr>
          <p:cNvCxnSpPr>
            <a:cxnSpLocks/>
          </p:cNvCxnSpPr>
          <p:nvPr userDrawn="1"/>
        </p:nvCxnSpPr>
        <p:spPr>
          <a:xfrm>
            <a:off x="919331" y="2404913"/>
            <a:ext cx="11304000" cy="0"/>
          </a:xfrm>
          <a:prstGeom prst="line">
            <a:avLst/>
          </a:prstGeom>
          <a:ln w="19050">
            <a:solidFill>
              <a:srgbClr val="939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79A9D-F468-4B5C-9092-EE37C9E3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fld id="{2E8A1E9A-EFDA-4044-BBFF-D04DC1C12F06}" type="datetime1">
              <a:rPr lang="pt-BR" noProof="0" smtClean="0"/>
              <a:t>23/09/2024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50B2E-E157-4C0C-94EB-9A67DEC0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D0D0389-9377-4F66-90DE-3BF0280F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4E0FEE-E42D-435A-A441-DBC63D7AFC28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45D4B62-FDA7-488E-8EA0-68805217F9F0}"/>
              </a:ext>
            </a:extLst>
          </p:cNvPr>
          <p:cNvGrpSpPr/>
          <p:nvPr userDrawn="1"/>
        </p:nvGrpSpPr>
        <p:grpSpPr>
          <a:xfrm>
            <a:off x="9128023" y="2331516"/>
            <a:ext cx="137160" cy="2999323"/>
            <a:chOff x="882917" y="2474883"/>
            <a:chExt cx="137160" cy="2999323"/>
          </a:xfrm>
        </p:grpSpPr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EE9FF919-D5B6-40BE-8340-99395C67A80B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44F83E-0A7E-487F-94AD-18862D8C1DA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04EFAD-8591-44A8-B023-93F6CBAA8FBB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FCC36F7E-FD23-48F3-A09A-9CC43031B561}"/>
              </a:ext>
            </a:extLst>
          </p:cNvPr>
          <p:cNvCxnSpPr>
            <a:cxnSpLocks/>
          </p:cNvCxnSpPr>
          <p:nvPr userDrawn="1"/>
        </p:nvCxnSpPr>
        <p:spPr>
          <a:xfrm>
            <a:off x="951496" y="3032671"/>
            <a:ext cx="11240503" cy="0"/>
          </a:xfrm>
          <a:prstGeom prst="line">
            <a:avLst/>
          </a:prstGeom>
          <a:ln w="7239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o 64">
            <a:extLst>
              <a:ext uri="{FF2B5EF4-FFF2-40B4-BE49-F238E27FC236}">
                <a16:creationId xmlns:a16="http://schemas.microsoft.com/office/drawing/2014/main" id="{6A1B849D-4DD4-48E2-919C-6D027EBF0C55}"/>
              </a:ext>
            </a:extLst>
          </p:cNvPr>
          <p:cNvGrpSpPr/>
          <p:nvPr userDrawn="1"/>
        </p:nvGrpSpPr>
        <p:grpSpPr>
          <a:xfrm>
            <a:off x="813989" y="2331516"/>
            <a:ext cx="137162" cy="2999323"/>
            <a:chOff x="882915" y="2453736"/>
            <a:chExt cx="137162" cy="2999323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2735FDD3-D29F-4144-B941-C78FD2EDEC8F}"/>
                </a:ext>
              </a:extLst>
            </p:cNvPr>
            <p:cNvCxnSpPr/>
            <p:nvPr userDrawn="1"/>
          </p:nvCxnSpPr>
          <p:spPr>
            <a:xfrm>
              <a:off x="951497" y="2522316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CA69E7-7E62-48D3-BECA-3195D6013009}"/>
                </a:ext>
              </a:extLst>
            </p:cNvPr>
            <p:cNvSpPr/>
            <p:nvPr userDrawn="1"/>
          </p:nvSpPr>
          <p:spPr>
            <a:xfrm>
              <a:off x="882915" y="245373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72AC68-B45F-427C-BCD5-D1C11A81DEFD}"/>
                </a:ext>
              </a:extLst>
            </p:cNvPr>
            <p:cNvSpPr/>
            <p:nvPr userDrawn="1"/>
          </p:nvSpPr>
          <p:spPr>
            <a:xfrm>
              <a:off x="882917" y="531589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63908B3-7B94-471C-A3B6-4DD1BAD057EC}"/>
              </a:ext>
            </a:extLst>
          </p:cNvPr>
          <p:cNvGrpSpPr/>
          <p:nvPr userDrawn="1"/>
        </p:nvGrpSpPr>
        <p:grpSpPr>
          <a:xfrm>
            <a:off x="750918" y="2898634"/>
            <a:ext cx="265176" cy="265176"/>
            <a:chOff x="818907" y="3062958"/>
            <a:chExt cx="265176" cy="265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BB9D0A-1778-4373-AD41-62E890959DCF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C3271EA-E74D-4A74-B991-5C50166C37A5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9A6FF48-4AA4-4CD2-B31D-B7049F9C4092}"/>
              </a:ext>
            </a:extLst>
          </p:cNvPr>
          <p:cNvGrpSpPr/>
          <p:nvPr userDrawn="1"/>
        </p:nvGrpSpPr>
        <p:grpSpPr>
          <a:xfrm>
            <a:off x="2908500" y="2331516"/>
            <a:ext cx="137160" cy="2999323"/>
            <a:chOff x="882917" y="2474883"/>
            <a:chExt cx="137160" cy="2999323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9E7874F7-CC98-4D64-8517-87F53501C42F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453AEA-ACAA-4861-B099-D90257B9BAF8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8484F9-DBBB-48DB-8CBC-A0E91BBD8207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87AB91B-1402-478A-9277-84A12987C1FE}"/>
              </a:ext>
            </a:extLst>
          </p:cNvPr>
          <p:cNvGrpSpPr/>
          <p:nvPr userDrawn="1"/>
        </p:nvGrpSpPr>
        <p:grpSpPr>
          <a:xfrm>
            <a:off x="2847246" y="2898634"/>
            <a:ext cx="265176" cy="265176"/>
            <a:chOff x="818907" y="3062958"/>
            <a:chExt cx="265176" cy="26517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FCF036-CEA4-48A8-A00F-9F64AE548E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E24256-9159-4D60-B60A-3498FC98CD0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A8C6DB1-44F7-483A-950F-B873D1D5B8D3}"/>
              </a:ext>
            </a:extLst>
          </p:cNvPr>
          <p:cNvGrpSpPr/>
          <p:nvPr userDrawn="1"/>
        </p:nvGrpSpPr>
        <p:grpSpPr>
          <a:xfrm>
            <a:off x="9064951" y="2898634"/>
            <a:ext cx="265176" cy="265176"/>
            <a:chOff x="818907" y="3062958"/>
            <a:chExt cx="265176" cy="26517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71AB570-1EDA-457E-B564-1F63367035D0}"/>
                </a:ext>
              </a:extLst>
            </p:cNvPr>
            <p:cNvSpPr/>
            <p:nvPr userDrawn="1"/>
          </p:nvSpPr>
          <p:spPr>
            <a:xfrm>
              <a:off x="818907" y="3062958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1CF7F51-5306-450B-9581-297B7DA95359}"/>
                </a:ext>
              </a:extLst>
            </p:cNvPr>
            <p:cNvSpPr/>
            <p:nvPr userDrawn="1"/>
          </p:nvSpPr>
          <p:spPr>
            <a:xfrm>
              <a:off x="882915" y="312696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88F938B-6889-476B-9F04-50877A3FFB94}"/>
              </a:ext>
            </a:extLst>
          </p:cNvPr>
          <p:cNvGrpSpPr/>
          <p:nvPr userDrawn="1"/>
        </p:nvGrpSpPr>
        <p:grpSpPr>
          <a:xfrm>
            <a:off x="5003010" y="2331516"/>
            <a:ext cx="137160" cy="2999323"/>
            <a:chOff x="882917" y="2474883"/>
            <a:chExt cx="137160" cy="2999323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979342DA-D3C1-4717-B6CC-2654C333D29D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B6D1AF-ADDB-42D5-BEB9-99A7EE070255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986ED45-F31E-4EB9-BB0F-3079602EB4A2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923CFC93-94E9-4366-8810-F0ACAFD54CFD}"/>
              </a:ext>
            </a:extLst>
          </p:cNvPr>
          <p:cNvSpPr/>
          <p:nvPr userDrawn="1"/>
        </p:nvSpPr>
        <p:spPr>
          <a:xfrm>
            <a:off x="4938426" y="2898634"/>
            <a:ext cx="265176" cy="265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D6790E5-47B0-4794-ADB1-4FC8402D665C}"/>
              </a:ext>
            </a:extLst>
          </p:cNvPr>
          <p:cNvSpPr/>
          <p:nvPr userDrawn="1"/>
        </p:nvSpPr>
        <p:spPr>
          <a:xfrm>
            <a:off x="5002434" y="296264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96C3237-54C9-480C-AABB-5A95AB84DF38}"/>
              </a:ext>
            </a:extLst>
          </p:cNvPr>
          <p:cNvGrpSpPr/>
          <p:nvPr userDrawn="1"/>
        </p:nvGrpSpPr>
        <p:grpSpPr>
          <a:xfrm>
            <a:off x="7097520" y="2331516"/>
            <a:ext cx="137160" cy="2999323"/>
            <a:chOff x="882917" y="2474883"/>
            <a:chExt cx="137160" cy="2999323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B1C5BC3-88E2-4319-B05B-55A77D959B8C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AD3DDE-89C5-4CB3-A7C4-52A77D798D0A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92ADD7-891E-47B3-B12A-0B729BD59B7C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46626098-B638-41DE-A19F-347385124AF0}"/>
              </a:ext>
            </a:extLst>
          </p:cNvPr>
          <p:cNvGrpSpPr/>
          <p:nvPr userDrawn="1"/>
        </p:nvGrpSpPr>
        <p:grpSpPr>
          <a:xfrm>
            <a:off x="7036590" y="2898634"/>
            <a:ext cx="265176" cy="265176"/>
            <a:chOff x="821985" y="3062284"/>
            <a:chExt cx="265176" cy="26517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DD77FF-4A87-4A8F-9110-8D6977A8ED44}"/>
                </a:ext>
              </a:extLst>
            </p:cNvPr>
            <p:cNvSpPr/>
            <p:nvPr userDrawn="1"/>
          </p:nvSpPr>
          <p:spPr>
            <a:xfrm>
              <a:off x="821985" y="3062284"/>
              <a:ext cx="265176" cy="2651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6ECC322-F330-4C26-AC6A-506672D90A6F}"/>
                </a:ext>
              </a:extLst>
            </p:cNvPr>
            <p:cNvSpPr/>
            <p:nvPr userDrawn="1"/>
          </p:nvSpPr>
          <p:spPr>
            <a:xfrm>
              <a:off x="885993" y="312629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276633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551">
          <p15:clr>
            <a:srgbClr val="FBAE40"/>
          </p15:clr>
        </p15:guide>
        <p15:guide id="3" pos="7080">
          <p15:clr>
            <a:srgbClr val="FBAE40"/>
          </p15:clr>
        </p15:guide>
        <p15:guide id="4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7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0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4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35EE003-9B58-CA16-D20B-CE4EA8E8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3BEE9-519F-57B5-FA4A-5293CCED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607560"/>
            <a:ext cx="10439400" cy="1422400"/>
          </a:xfrm>
        </p:spPr>
        <p:txBody>
          <a:bodyPr>
            <a:noAutofit/>
          </a:bodyPr>
          <a:lstStyle/>
          <a:p>
            <a:r>
              <a:rPr lang="pt-BR" sz="4400" b="1">
                <a:solidFill>
                  <a:schemeClr val="bg1"/>
                </a:solidFill>
              </a:rPr>
              <a:t>Palestra no IFC sobre noções gerais do Processo Administrativo Disciplinar</a:t>
            </a:r>
          </a:p>
        </p:txBody>
      </p:sp>
    </p:spTree>
    <p:extLst>
      <p:ext uri="{BB962C8B-B14F-4D97-AF65-F5344CB8AC3E}">
        <p14:creationId xmlns:p14="http://schemas.microsoft.com/office/powerpoint/2010/main" val="70211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4804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Abrangência subjetiva </a:t>
            </a:r>
            <a:endParaRPr lang="pt-BR" sz="26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2EB54-3ACC-4528-AD37-024174D33F44}"/>
              </a:ext>
            </a:extLst>
          </p:cNvPr>
          <p:cNvSpPr txBox="1"/>
          <p:nvPr/>
        </p:nvSpPr>
        <p:spPr>
          <a:xfrm>
            <a:off x="371069" y="1719466"/>
            <a:ext cx="10345541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algn="just">
              <a:lnSpc>
                <a:spcPct val="150000"/>
              </a:lnSpc>
            </a:pPr>
            <a:r>
              <a:rPr lang="pt-BR" sz="2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Quem atua qualidade de servidor irá responder (c/ propina, p. ex.);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pt-BR" sz="2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Ex.: Conselho Universitário, membro de Conselho Nacional de Saúde, membro de Conselho Nacional de Previdência Social. </a:t>
            </a:r>
            <a:r>
              <a:rPr lang="pt-BR" sz="2100" dirty="0">
                <a:solidFill>
                  <a:srgbClr val="1F1F1F"/>
                </a:solidFill>
                <a:latin typeface="Arial"/>
                <a:ea typeface="Calibri"/>
                <a:cs typeface="Arial"/>
              </a:rPr>
              <a:t> </a:t>
            </a:r>
            <a:endParaRPr lang="pt-BR" sz="21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endParaRPr lang="pt-BR" sz="2600"/>
          </a:p>
        </p:txBody>
      </p:sp>
      <p:sp>
        <p:nvSpPr>
          <p:cNvPr id="3" name="AutoShape 2" descr="https://brc-powerpoint.officeapps.live.com/pods/GetClipboardImage.ashx?Id=3665cd5d-2521-439c-b361-0274c8711ce7&amp;DC=GBR1&amp;pkey=5ed6d683-50f7-40a9-806c-b9dd70d6738f&amp;wdwaccluster=GB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Enquadramentos – Lei nº 8.112/90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</a:t>
            </a:r>
            <a:endParaRPr lang="pt-BR" sz="2600" b="1">
              <a:solidFill>
                <a:srgbClr val="002060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rgbClr val="00B050"/>
              </a:buClr>
              <a:buNone/>
            </a:pPr>
            <a:endParaRPr lang="pt-BR" sz="28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832104" y="1516358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A1089A-F02D-48DF-9EC2-73314BF1807E}"/>
              </a:ext>
            </a:extLst>
          </p:cNvPr>
          <p:cNvSpPr txBox="1"/>
          <p:nvPr/>
        </p:nvSpPr>
        <p:spPr>
          <a:xfrm>
            <a:off x="3987799" y="39330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/>
              <a:t>*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04684"/>
              </p:ext>
            </p:extLst>
          </p:nvPr>
        </p:nvGraphicFramePr>
        <p:xfrm>
          <a:off x="832104" y="2105925"/>
          <a:ext cx="10693398" cy="277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4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251">
                <a:tc gridSpan="3">
                  <a:txBody>
                    <a:bodyPr/>
                    <a:lstStyle/>
                    <a:p>
                      <a:pPr algn="ctr"/>
                      <a:r>
                        <a:rPr lang="pt-BR" sz="3200"/>
                        <a:t>Capitulação</a:t>
                      </a:r>
                      <a:r>
                        <a:rPr lang="pt-BR" sz="3200" baseline="0"/>
                        <a:t> legal</a:t>
                      </a:r>
                      <a:endParaRPr lang="pt-BR" sz="3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022"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Advertência ou suspensão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Suspensão</a:t>
                      </a:r>
                      <a:r>
                        <a:rPr lang="pt-BR" sz="2800" baseline="0"/>
                        <a:t> ou destituição</a:t>
                      </a:r>
                      <a:endParaRPr lang="pt-BR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Demissão, cassação</a:t>
                      </a:r>
                      <a:r>
                        <a:rPr lang="pt-BR" sz="2800" baseline="0"/>
                        <a:t> ou destituição</a:t>
                      </a:r>
                      <a:endParaRPr lang="pt-BR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022"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Artigo 116</a:t>
                      </a:r>
                    </a:p>
                    <a:p>
                      <a:pPr algn="ctr"/>
                      <a:r>
                        <a:rPr lang="pt-BR" sz="2800"/>
                        <a:t>Artigo</a:t>
                      </a:r>
                      <a:r>
                        <a:rPr lang="pt-BR" sz="2800" baseline="0"/>
                        <a:t> 117, I a VIII e XIX</a:t>
                      </a:r>
                      <a:endParaRPr lang="pt-BR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Artigo 117,</a:t>
                      </a:r>
                      <a:r>
                        <a:rPr lang="pt-BR" sz="2800" baseline="0"/>
                        <a:t> XVII e XVIII</a:t>
                      </a:r>
                      <a:endParaRPr lang="pt-BR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Artigo 132</a:t>
                      </a:r>
                    </a:p>
                    <a:p>
                      <a:pPr algn="ctr"/>
                      <a:r>
                        <a:rPr lang="pt-BR" sz="2800"/>
                        <a:t>Artigo 117, IX</a:t>
                      </a:r>
                      <a:r>
                        <a:rPr lang="pt-BR" sz="2800" baseline="0"/>
                        <a:t> a XVI</a:t>
                      </a:r>
                      <a:endParaRPr lang="pt-BR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108" y="432655"/>
            <a:ext cx="10515600" cy="49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  <a:latin typeface="+mj-lt"/>
              </a:rPr>
              <a:t>Pontos a destacar dos Enquadramentos</a:t>
            </a:r>
          </a:p>
          <a:p>
            <a:pPr marL="0" indent="0">
              <a:buNone/>
            </a:pPr>
            <a:endParaRPr lang="pt-BR" sz="1200" b="1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8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279308" y="1026958"/>
            <a:ext cx="10513106" cy="8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0A790-1222-18F7-A221-F00B9F7B48A2}"/>
              </a:ext>
            </a:extLst>
          </p:cNvPr>
          <p:cNvSpPr txBox="1"/>
          <p:nvPr/>
        </p:nvSpPr>
        <p:spPr>
          <a:xfrm>
            <a:off x="-540327" y="1330035"/>
            <a:ext cx="12150435" cy="42335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Há um capítulo inteiro: só instaurar com um tipo provável (verossimilhança);</a:t>
            </a:r>
            <a:endParaRPr lang="en-US" sz="23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Presente: vantagem indevida do uso do cargo (queijo no Manual de PAD);</a:t>
            </a:r>
            <a:endParaRPr lang="en-US" sz="23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Enquadramento em Improbidade: combinar: Art. 132, IV, com dispositivo da LIA (Ex.: art. 132, IV, da Lei nº 8.112/1190, c/c art. 9º, IV, da Lei nº 8.429/1992) conforme Súmula 651 STJ [Di Pietro, Marcos Salles Teixeira, STF e do STJ] (NOTA TÉCNICA Nº 3803-2023/CGUNE/DICOR/CRG: improbidade "trabalhista" e improbidade administrativa para celetistas);</a:t>
            </a:r>
            <a:endParaRPr lang="en-US" sz="23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endParaRPr lang="pt-BR" sz="2100">
              <a:solidFill>
                <a:srgbClr val="1F1F1F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3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9EF508C-CA54-4DED-84DA-26B61B99A919}"/>
              </a:ext>
            </a:extLst>
          </p:cNvPr>
          <p:cNvSpPr txBox="1"/>
          <p:nvPr/>
        </p:nvSpPr>
        <p:spPr>
          <a:xfrm>
            <a:off x="694943" y="854370"/>
            <a:ext cx="6013249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Ciência de irregularidade</a:t>
            </a: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58C41C-9AEA-4CB3-ADB5-9F85AD34212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046317" y="4389037"/>
            <a:ext cx="8803178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u="sng">
                <a:solidFill>
                  <a:srgbClr val="0070C0"/>
                </a:solidFill>
                <a:latin typeface="Arial"/>
                <a:cs typeface="Arial"/>
              </a:rPr>
              <a:t>Quando</a:t>
            </a:r>
            <a:r>
              <a:rPr lang="pt-BR" sz="2800" u="sng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 recebida pela  autoridade instauradora (unidade correcional / gabinete da Reitoria)</a:t>
            </a:r>
            <a:endParaRPr lang="pt-BR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 sz="2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4E4990-99AE-2A03-9AC1-B1AFC5F74366}"/>
              </a:ext>
            </a:extLst>
          </p:cNvPr>
          <p:cNvSpPr txBox="1"/>
          <p:nvPr/>
        </p:nvSpPr>
        <p:spPr>
          <a:xfrm>
            <a:off x="1496292" y="1717963"/>
            <a:ext cx="971203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u="sng">
                <a:solidFill>
                  <a:srgbClr val="0070C0"/>
                </a:solidFill>
                <a:latin typeface="Arial"/>
                <a:cs typeface="Arial"/>
              </a:rPr>
              <a:t>Como</a:t>
            </a:r>
            <a:r>
              <a:rPr lang="pt-BR" sz="2800" u="sng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 surge com a notícia de possível irregularidade via:</a:t>
            </a:r>
            <a:endParaRPr lang="pt-BR">
              <a:solidFill>
                <a:srgbClr val="002060"/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Ouvidoria;</a:t>
            </a:r>
          </a:p>
          <a:p>
            <a:pPr>
              <a:buFont typeface="Arial"/>
              <a:buChar char="•"/>
            </a:pP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Representação ou denúncia de irregularidade;</a:t>
            </a:r>
          </a:p>
          <a:p>
            <a:pPr>
              <a:buFont typeface="Arial"/>
              <a:buChar char="•"/>
            </a:pP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Fato público e notório;</a:t>
            </a:r>
          </a:p>
          <a:p>
            <a:pPr>
              <a:buFont typeface="Arial"/>
              <a:buChar char="•"/>
            </a:pP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Relatório de Auditoria;</a:t>
            </a:r>
          </a:p>
          <a:p>
            <a:pPr>
              <a:buFont typeface="Arial"/>
              <a:buChar char="•"/>
            </a:pPr>
            <a:r>
              <a:rPr lang="pt-BR" sz="2800" err="1">
                <a:solidFill>
                  <a:srgbClr val="002060"/>
                </a:solidFill>
                <a:latin typeface="Arial"/>
                <a:cs typeface="Arial"/>
              </a:rPr>
              <a:t>Etc</a:t>
            </a: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 (ações preventivas, fato novo ...).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979DE5-5FA2-E693-4B18-BAEB9DC1C3B3}"/>
              </a:ext>
            </a:extLst>
          </p:cNvPr>
          <p:cNvSpPr txBox="1"/>
          <p:nvPr/>
        </p:nvSpPr>
        <p:spPr>
          <a:xfrm>
            <a:off x="4558144" y="5749636"/>
            <a:ext cx="30618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Arial"/>
                <a:cs typeface="Arial"/>
              </a:rPr>
              <a:t>=&gt; </a:t>
            </a:r>
            <a:r>
              <a:rPr lang="pt-BR" sz="2800" u="sng">
                <a:solidFill>
                  <a:srgbClr val="0070C0"/>
                </a:solidFill>
                <a:latin typeface="Arial"/>
                <a:cs typeface="Arial"/>
              </a:rPr>
              <a:t>O que</a:t>
            </a:r>
            <a:r>
              <a:rPr lang="pt-BR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2800">
                <a:solidFill>
                  <a:srgbClr val="002060"/>
                </a:solidFill>
                <a:latin typeface="Arial"/>
                <a:cs typeface="Arial"/>
              </a:rPr>
              <a:t>fazer?</a:t>
            </a:r>
          </a:p>
        </p:txBody>
      </p:sp>
    </p:spTree>
    <p:extLst>
      <p:ext uri="{BB962C8B-B14F-4D97-AF65-F5344CB8AC3E}">
        <p14:creationId xmlns:p14="http://schemas.microsoft.com/office/powerpoint/2010/main" val="28674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9EF508C-CA54-4DED-84DA-26B61B99A919}"/>
              </a:ext>
            </a:extLst>
          </p:cNvPr>
          <p:cNvSpPr txBox="1"/>
          <p:nvPr/>
        </p:nvSpPr>
        <p:spPr>
          <a:xfrm>
            <a:off x="694943" y="854370"/>
            <a:ext cx="3963393" cy="7017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4400" b="1">
                <a:solidFill>
                  <a:srgbClr val="002060"/>
                </a:solidFill>
              </a:rPr>
              <a:t>Dever de apurar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58C41C-9AEA-4CB3-ADB5-9F85AD34212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30135" y="2200019"/>
            <a:ext cx="10881360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800">
                <a:solidFill>
                  <a:srgbClr val="000000"/>
                </a:solidFill>
                <a:latin typeface="Arial"/>
                <a:cs typeface="Arial"/>
              </a:rPr>
              <a:t>“Art. 143.  A autoridade que tiver ciência de irregularidade no serviço público é obrigada a promover a sua </a:t>
            </a:r>
            <a:r>
              <a:rPr lang="pt-BR" sz="2800">
                <a:solidFill>
                  <a:srgbClr val="0070C0"/>
                </a:solidFill>
                <a:latin typeface="Arial"/>
                <a:cs typeface="Arial"/>
              </a:rPr>
              <a:t>apuração imediata</a:t>
            </a:r>
            <a:r>
              <a:rPr lang="pt-BR" sz="2800">
                <a:solidFill>
                  <a:srgbClr val="000000"/>
                </a:solidFill>
                <a:latin typeface="Arial"/>
                <a:cs typeface="Arial"/>
              </a:rPr>
              <a:t>, mediante sindicância ou processo administrativo disciplinar, assegurada ao acusado ampla defesa”.</a:t>
            </a:r>
          </a:p>
          <a:p>
            <a:endParaRPr 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b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 </a:t>
            </a:r>
            <a:r>
              <a:rPr lang="pt-BR" sz="2800" b="1">
                <a:solidFill>
                  <a:srgbClr val="000000"/>
                </a:solidFill>
                <a:latin typeface="Arial"/>
                <a:cs typeface="Arial"/>
              </a:rPr>
              <a:t>Apuração imediata </a:t>
            </a:r>
            <a:r>
              <a:rPr lang="pt-BR" sz="2800" b="1">
                <a:solidFill>
                  <a:srgbClr val="0070C0"/>
                </a:solidFill>
                <a:latin typeface="Arial"/>
                <a:cs typeface="Arial"/>
              </a:rPr>
              <a:t>não significa abertura de processo</a:t>
            </a:r>
            <a:r>
              <a:rPr lang="pt-BR" sz="2800" b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pt-BR" sz="28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BB30A73-E376-4183-A9FF-6348AD8FF2EA}"/>
              </a:ext>
            </a:extLst>
          </p:cNvPr>
          <p:cNvSpPr txBox="1"/>
          <p:nvPr/>
        </p:nvSpPr>
        <p:spPr>
          <a:xfrm>
            <a:off x="6471141" y="1200111"/>
            <a:ext cx="3404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de caráter preparatório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2F1BC2-4BAE-4BB6-A647-78C34FA95FAB}"/>
              </a:ext>
            </a:extLst>
          </p:cNvPr>
          <p:cNvSpPr txBox="1"/>
          <p:nvPr/>
        </p:nvSpPr>
        <p:spPr>
          <a:xfrm>
            <a:off x="573024" y="506926"/>
            <a:ext cx="9305304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Procedimento e Processo: comparativo</a:t>
            </a: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BBB841-9C66-4B60-8F6D-26735D602689}"/>
              </a:ext>
            </a:extLst>
          </p:cNvPr>
          <p:cNvSpPr/>
          <p:nvPr/>
        </p:nvSpPr>
        <p:spPr>
          <a:xfrm>
            <a:off x="573024" y="123061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462B5D3-C746-480E-8B25-3E29FBD0A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90627"/>
              </p:ext>
            </p:extLst>
          </p:nvPr>
        </p:nvGraphicFramePr>
        <p:xfrm>
          <a:off x="994756" y="1543268"/>
          <a:ext cx="1050036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90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pt-BR" sz="2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Instrumentos:</a:t>
                      </a:r>
                      <a:endParaRPr lang="pt-B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Procedimento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Processo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02">
                <a:tc>
                  <a:txBody>
                    <a:bodyPr/>
                    <a:lstStyle/>
                    <a:p>
                      <a:r>
                        <a:rPr lang="pt-BR" sz="2800" b="1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Investigativo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Punitivos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913">
                <a:tc>
                  <a:txBody>
                    <a:bodyPr/>
                    <a:lstStyle/>
                    <a:p>
                      <a:r>
                        <a:rPr lang="pt-BR" sz="2800" b="1"/>
                        <a:t>Previsão normativa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Portaria Normativa nº 27/2022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Lei 8.112/90 e normas internas de estatais.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913">
                <a:tc>
                  <a:txBody>
                    <a:bodyPr/>
                    <a:lstStyle/>
                    <a:p>
                      <a:r>
                        <a:rPr lang="pt-BR" sz="2800" b="1"/>
                        <a:t>Contraditório/Ampla Defesa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02">
                <a:tc>
                  <a:txBody>
                    <a:bodyPr/>
                    <a:lstStyle/>
                    <a:p>
                      <a:r>
                        <a:rPr lang="pt-BR" sz="2800" b="1"/>
                        <a:t>Pena</a:t>
                      </a:r>
                      <a:r>
                        <a:rPr lang="pt-BR" sz="2800" b="1" baseline="0"/>
                        <a:t> disciplinar</a:t>
                      </a:r>
                      <a:endParaRPr lang="pt-BR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02">
                <a:tc>
                  <a:txBody>
                    <a:bodyPr/>
                    <a:lstStyle/>
                    <a:p>
                      <a:r>
                        <a:rPr lang="pt-BR" sz="2800" b="1"/>
                        <a:t>Prazo prescricional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B9A3F7A-BB5B-31ED-A195-68BD29A6C507}"/>
              </a:ext>
            </a:extLst>
          </p:cNvPr>
          <p:cNvSpPr txBox="1"/>
          <p:nvPr/>
        </p:nvSpPr>
        <p:spPr>
          <a:xfrm>
            <a:off x="1039090" y="5888182"/>
            <a:ext cx="9337963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 i="1">
                <a:solidFill>
                  <a:schemeClr val="accent3"/>
                </a:solidFill>
                <a:cs typeface="Calibri"/>
              </a:rPr>
              <a:t>Vide Portaria normativa nº 27/2022</a:t>
            </a:r>
            <a:endParaRPr lang="pt-BR" sz="2800">
              <a:solidFill>
                <a:schemeClr val="accent3"/>
              </a:solidFill>
              <a:cs typeface="Calibri"/>
            </a:endParaRPr>
          </a:p>
          <a:p>
            <a:pPr algn="l"/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CB665C-7EF4-44EC-9895-BA08E2F155CA}"/>
              </a:ext>
            </a:extLst>
          </p:cNvPr>
          <p:cNvSpPr txBox="1"/>
          <p:nvPr/>
        </p:nvSpPr>
        <p:spPr>
          <a:xfrm>
            <a:off x="694943" y="854370"/>
            <a:ext cx="3897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Admissibilidade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997A196-CC78-4752-A0D9-B86055BCECDE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7A3619F-EADD-47A4-B1A1-B54877A5C098}"/>
              </a:ext>
            </a:extLst>
          </p:cNvPr>
          <p:cNvCxnSpPr>
            <a:cxnSpLocks/>
          </p:cNvCxnSpPr>
          <p:nvPr/>
        </p:nvCxnSpPr>
        <p:spPr>
          <a:xfrm>
            <a:off x="4934169" y="3102332"/>
            <a:ext cx="3936849" cy="1966781"/>
          </a:xfrm>
          <a:prstGeom prst="straightConnector1">
            <a:avLst/>
          </a:prstGeom>
          <a:ln w="50800"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458135C7-851E-4F5A-ABC1-CD3CAAC7D611}"/>
              </a:ext>
            </a:extLst>
          </p:cNvPr>
          <p:cNvSpPr/>
          <p:nvPr/>
        </p:nvSpPr>
        <p:spPr>
          <a:xfrm>
            <a:off x="3159033" y="1858081"/>
            <a:ext cx="7502395" cy="2148333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CDAD870-D5E5-48F7-B0D8-21F59714EA54}"/>
              </a:ext>
            </a:extLst>
          </p:cNvPr>
          <p:cNvSpPr/>
          <p:nvPr/>
        </p:nvSpPr>
        <p:spPr>
          <a:xfrm>
            <a:off x="3263410" y="4989882"/>
            <a:ext cx="1584960" cy="15037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BA930D7-301E-4DBA-8331-18BB85BB8E10}"/>
              </a:ext>
            </a:extLst>
          </p:cNvPr>
          <p:cNvSpPr/>
          <p:nvPr/>
        </p:nvSpPr>
        <p:spPr>
          <a:xfrm>
            <a:off x="5678177" y="2043384"/>
            <a:ext cx="1584960" cy="16610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0AC4A93-5BDE-4735-9E93-8E43DFE65BD9}"/>
              </a:ext>
            </a:extLst>
          </p:cNvPr>
          <p:cNvSpPr txBox="1"/>
          <p:nvPr/>
        </p:nvSpPr>
        <p:spPr>
          <a:xfrm>
            <a:off x="3143909" y="5348488"/>
            <a:ext cx="182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SindAc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31C4CF9-1B44-490C-B05A-FFA180E997EA}"/>
              </a:ext>
            </a:extLst>
          </p:cNvPr>
          <p:cNvSpPr/>
          <p:nvPr/>
        </p:nvSpPr>
        <p:spPr>
          <a:xfrm>
            <a:off x="3263410" y="2065289"/>
            <a:ext cx="1584960" cy="16610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781523-CCFB-41B9-A312-7774DCF032B7}"/>
              </a:ext>
            </a:extLst>
          </p:cNvPr>
          <p:cNvSpPr/>
          <p:nvPr/>
        </p:nvSpPr>
        <p:spPr>
          <a:xfrm>
            <a:off x="7352501" y="2036662"/>
            <a:ext cx="1584960" cy="16610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D8C123BE-9F6E-478F-B085-70F0EE8EE640}"/>
              </a:ext>
            </a:extLst>
          </p:cNvPr>
          <p:cNvSpPr/>
          <p:nvPr/>
        </p:nvSpPr>
        <p:spPr>
          <a:xfrm>
            <a:off x="9014778" y="2024081"/>
            <a:ext cx="1584960" cy="16610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662B37E-9FE7-4F10-BC9F-AF9148697C9A}"/>
              </a:ext>
            </a:extLst>
          </p:cNvPr>
          <p:cNvSpPr txBox="1"/>
          <p:nvPr/>
        </p:nvSpPr>
        <p:spPr>
          <a:xfrm>
            <a:off x="7409749" y="2252473"/>
            <a:ext cx="1470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SINVE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Sindicância Investigativa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006C32-D648-46B5-84F3-FF7E3F799540}"/>
              </a:ext>
            </a:extLst>
          </p:cNvPr>
          <p:cNvSpPr txBox="1"/>
          <p:nvPr/>
        </p:nvSpPr>
        <p:spPr>
          <a:xfrm>
            <a:off x="9134558" y="2239421"/>
            <a:ext cx="13923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SINPA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Sindicância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Patrimonial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BC14D81-30A1-4D1D-BAE6-54EFAE463B01}"/>
              </a:ext>
            </a:extLst>
          </p:cNvPr>
          <p:cNvSpPr txBox="1"/>
          <p:nvPr/>
        </p:nvSpPr>
        <p:spPr>
          <a:xfrm>
            <a:off x="5814088" y="2167133"/>
            <a:ext cx="14741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IPS</a:t>
            </a:r>
          </a:p>
          <a:p>
            <a:pPr algn="ctr"/>
            <a:r>
              <a:rPr lang="pt-BR" b="1"/>
              <a:t>Investigação</a:t>
            </a:r>
          </a:p>
          <a:p>
            <a:pPr algn="ctr"/>
            <a:r>
              <a:rPr lang="pt-BR" b="1"/>
              <a:t>Preliminar</a:t>
            </a:r>
          </a:p>
          <a:p>
            <a:pPr algn="ctr"/>
            <a:r>
              <a:rPr lang="pt-BR" b="1"/>
              <a:t>Sumária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B624A222-5B76-48FA-8D65-8DE5E6B53FB1}"/>
              </a:ext>
            </a:extLst>
          </p:cNvPr>
          <p:cNvCxnSpPr>
            <a:cxnSpLocks/>
          </p:cNvCxnSpPr>
          <p:nvPr/>
        </p:nvCxnSpPr>
        <p:spPr>
          <a:xfrm>
            <a:off x="6628987" y="3956552"/>
            <a:ext cx="2210268" cy="111256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8BBC892A-BE1B-4B86-802B-730514391744}"/>
              </a:ext>
            </a:extLst>
          </p:cNvPr>
          <p:cNvCxnSpPr>
            <a:cxnSpLocks/>
          </p:cNvCxnSpPr>
          <p:nvPr/>
        </p:nvCxnSpPr>
        <p:spPr>
          <a:xfrm>
            <a:off x="6694586" y="4006414"/>
            <a:ext cx="969744" cy="1165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7C41EB3D-CF64-441D-ACD9-7C45499FF8B4}"/>
              </a:ext>
            </a:extLst>
          </p:cNvPr>
          <p:cNvSpPr/>
          <p:nvPr/>
        </p:nvSpPr>
        <p:spPr>
          <a:xfrm>
            <a:off x="9270037" y="4658360"/>
            <a:ext cx="1584960" cy="15408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6BE33BD-81B5-40FD-BE67-85CD8DD69B4B}"/>
              </a:ext>
            </a:extLst>
          </p:cNvPr>
          <p:cNvSpPr txBox="1"/>
          <p:nvPr/>
        </p:nvSpPr>
        <p:spPr>
          <a:xfrm>
            <a:off x="9150536" y="5122433"/>
            <a:ext cx="182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/>
              <a:t>Arquivar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54A2F94-1BD0-4DFE-BDEC-474833B7AA60}"/>
              </a:ext>
            </a:extLst>
          </p:cNvPr>
          <p:cNvSpPr/>
          <p:nvPr/>
        </p:nvSpPr>
        <p:spPr>
          <a:xfrm>
            <a:off x="7337564" y="5236749"/>
            <a:ext cx="1584960" cy="15037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9D731CA-547D-47B5-923A-ABB56D4D387F}"/>
              </a:ext>
            </a:extLst>
          </p:cNvPr>
          <p:cNvSpPr txBox="1"/>
          <p:nvPr/>
        </p:nvSpPr>
        <p:spPr>
          <a:xfrm>
            <a:off x="7156138" y="5696235"/>
            <a:ext cx="182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TAC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544CC68E-AE1C-47E2-8516-201D91468182}"/>
              </a:ext>
            </a:extLst>
          </p:cNvPr>
          <p:cNvCxnSpPr>
            <a:cxnSpLocks/>
          </p:cNvCxnSpPr>
          <p:nvPr/>
        </p:nvCxnSpPr>
        <p:spPr>
          <a:xfrm flipH="1">
            <a:off x="4773647" y="3991414"/>
            <a:ext cx="1855340" cy="1196427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7EED2543-86EA-4C90-B5CF-88AB74A64D8C}"/>
              </a:ext>
            </a:extLst>
          </p:cNvPr>
          <p:cNvSpPr/>
          <p:nvPr/>
        </p:nvSpPr>
        <p:spPr>
          <a:xfrm>
            <a:off x="5332177" y="5236749"/>
            <a:ext cx="1584960" cy="15037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321359B-27B0-4C55-AB6C-1FDE500FF578}"/>
              </a:ext>
            </a:extLst>
          </p:cNvPr>
          <p:cNvSpPr txBox="1"/>
          <p:nvPr/>
        </p:nvSpPr>
        <p:spPr>
          <a:xfrm>
            <a:off x="5212677" y="5669936"/>
            <a:ext cx="182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PAD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7766931-FEFC-4B89-BECA-E40CA298EE7D}"/>
              </a:ext>
            </a:extLst>
          </p:cNvPr>
          <p:cNvCxnSpPr>
            <a:cxnSpLocks/>
          </p:cNvCxnSpPr>
          <p:nvPr/>
        </p:nvCxnSpPr>
        <p:spPr>
          <a:xfrm flipH="1">
            <a:off x="6367993" y="3991414"/>
            <a:ext cx="279510" cy="121047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D0A0E6B2-25C5-42C0-AB11-AE002B304AE1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5077631" y="2871442"/>
            <a:ext cx="600546" cy="2487"/>
          </a:xfrm>
          <a:prstGeom prst="straightConnector1">
            <a:avLst/>
          </a:prstGeom>
          <a:ln w="50800"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E3BD619-C165-4932-A80A-C7F1FC8066C9}"/>
              </a:ext>
            </a:extLst>
          </p:cNvPr>
          <p:cNvSpPr txBox="1"/>
          <p:nvPr/>
        </p:nvSpPr>
        <p:spPr>
          <a:xfrm>
            <a:off x="3170027" y="2409200"/>
            <a:ext cx="1823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/>
              <a:t>Análise inicial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99193D8-93D4-4118-9676-D03B567B29BD}"/>
              </a:ext>
            </a:extLst>
          </p:cNvPr>
          <p:cNvSpPr/>
          <p:nvPr/>
        </p:nvSpPr>
        <p:spPr>
          <a:xfrm>
            <a:off x="1070017" y="2105826"/>
            <a:ext cx="1584960" cy="15408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4FEFB50-D471-406B-A30C-B1A40FC95753}"/>
              </a:ext>
            </a:extLst>
          </p:cNvPr>
          <p:cNvSpPr txBox="1"/>
          <p:nvPr/>
        </p:nvSpPr>
        <p:spPr>
          <a:xfrm>
            <a:off x="950516" y="2569899"/>
            <a:ext cx="182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Notícia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80D9D40-D899-46CB-AEB1-AC59FE9FEB4F}"/>
              </a:ext>
            </a:extLst>
          </p:cNvPr>
          <p:cNvCxnSpPr>
            <a:cxnSpLocks/>
          </p:cNvCxnSpPr>
          <p:nvPr/>
        </p:nvCxnSpPr>
        <p:spPr>
          <a:xfrm>
            <a:off x="2690090" y="2875019"/>
            <a:ext cx="349443" cy="1244"/>
          </a:xfrm>
          <a:prstGeom prst="straightConnector1">
            <a:avLst/>
          </a:prstGeom>
          <a:ln w="50800"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694941" y="3265604"/>
            <a:ext cx="2419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Procedimento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30A73-E376-4183-A9FF-6348AD8FF2EA}"/>
              </a:ext>
            </a:extLst>
          </p:cNvPr>
          <p:cNvSpPr txBox="1"/>
          <p:nvPr/>
        </p:nvSpPr>
        <p:spPr>
          <a:xfrm>
            <a:off x="6593061" y="1550631"/>
            <a:ext cx="3404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de caráter preparatório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C0F871-C781-4E3E-918D-B0602D6A8B7F}"/>
              </a:ext>
            </a:extLst>
          </p:cNvPr>
          <p:cNvSpPr txBox="1"/>
          <p:nvPr/>
        </p:nvSpPr>
        <p:spPr>
          <a:xfrm>
            <a:off x="694941" y="4641617"/>
            <a:ext cx="10637360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400" b="1" u="sng">
                <a:solidFill>
                  <a:srgbClr val="0070C0"/>
                </a:solidFill>
              </a:rPr>
              <a:t>Objetivo</a:t>
            </a:r>
            <a:r>
              <a:rPr lang="pt-BR" sz="2400" b="1">
                <a:solidFill>
                  <a:srgbClr val="0070C0"/>
                </a:solidFill>
              </a:rPr>
              <a:t>: verificar a presença de requisitos mínimos para dar andamento à investigação. </a:t>
            </a:r>
          </a:p>
          <a:p>
            <a:pPr algn="just"/>
            <a:endParaRPr lang="pt-BR" sz="2400" b="1">
              <a:solidFill>
                <a:schemeClr val="accent5"/>
              </a:solidFill>
              <a:ea typeface="Calibri"/>
              <a:cs typeface="Calibri"/>
            </a:endParaRPr>
          </a:p>
          <a:p>
            <a:r>
              <a:rPr lang="pt-BR" sz="2400">
                <a:solidFill>
                  <a:srgbClr val="002060"/>
                </a:solidFill>
                <a:ea typeface="Calibri"/>
                <a:cs typeface="Calibri"/>
              </a:rPr>
              <a:t>*Observação: Vide cognição exauriente (provas robustas).</a:t>
            </a:r>
          </a:p>
          <a:p>
            <a:pPr algn="just"/>
            <a:endParaRPr lang="pt-BR" sz="2400" b="1">
              <a:solidFill>
                <a:schemeClr val="accent5"/>
              </a:solidFill>
              <a:ea typeface="Calibri"/>
              <a:cs typeface="Calibri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DE260E0-FD32-49E8-AA76-87F7F2A4DB1D}"/>
              </a:ext>
            </a:extLst>
          </p:cNvPr>
          <p:cNvCxnSpPr>
            <a:cxnSpLocks/>
          </p:cNvCxnSpPr>
          <p:nvPr/>
        </p:nvCxnSpPr>
        <p:spPr>
          <a:xfrm flipV="1">
            <a:off x="5896766" y="1902886"/>
            <a:ext cx="696294" cy="5151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2F1BC2-4BAE-4BB6-A647-78C34FA95FAB}"/>
              </a:ext>
            </a:extLst>
          </p:cNvPr>
          <p:cNvSpPr txBox="1"/>
          <p:nvPr/>
        </p:nvSpPr>
        <p:spPr>
          <a:xfrm>
            <a:off x="694943" y="854370"/>
            <a:ext cx="7398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Admissibilidade: Análise Inicial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FBBB841-9C66-4B60-8F6D-26735D602689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D3A13F3-5F53-4B09-A82A-2CF98F393FF1}"/>
              </a:ext>
            </a:extLst>
          </p:cNvPr>
          <p:cNvCxnSpPr>
            <a:cxnSpLocks/>
          </p:cNvCxnSpPr>
          <p:nvPr/>
        </p:nvCxnSpPr>
        <p:spPr>
          <a:xfrm flipV="1">
            <a:off x="3114099" y="3057408"/>
            <a:ext cx="996639" cy="46980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C7C7406E-5AB9-4303-BBD2-55FB5180943F}"/>
              </a:ext>
            </a:extLst>
          </p:cNvPr>
          <p:cNvCxnSpPr>
            <a:cxnSpLocks/>
          </p:cNvCxnSpPr>
          <p:nvPr/>
        </p:nvCxnSpPr>
        <p:spPr>
          <a:xfrm>
            <a:off x="3084732" y="3527216"/>
            <a:ext cx="1040690" cy="910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728FCCEC-088F-47D4-8328-D8DFDFC567EA}"/>
              </a:ext>
            </a:extLst>
          </p:cNvPr>
          <p:cNvCxnSpPr>
            <a:cxnSpLocks/>
          </p:cNvCxnSpPr>
          <p:nvPr/>
        </p:nvCxnSpPr>
        <p:spPr>
          <a:xfrm>
            <a:off x="3099415" y="3536324"/>
            <a:ext cx="1011323" cy="43610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9BBA640-88DE-4892-ADEB-208E9A38E663}"/>
              </a:ext>
            </a:extLst>
          </p:cNvPr>
          <p:cNvSpPr txBox="1"/>
          <p:nvPr/>
        </p:nvSpPr>
        <p:spPr>
          <a:xfrm>
            <a:off x="4067039" y="2777427"/>
            <a:ext cx="315231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Cognição sumária*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DFB8749-3B3E-4A95-BC20-D998233453C6}"/>
              </a:ext>
            </a:extLst>
          </p:cNvPr>
          <p:cNvSpPr txBox="1"/>
          <p:nvPr/>
        </p:nvSpPr>
        <p:spPr>
          <a:xfrm>
            <a:off x="4140105" y="3291708"/>
            <a:ext cx="3152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Materialidade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6CF24EF-B2B1-4561-A08C-E615E81D9456}"/>
              </a:ext>
            </a:extLst>
          </p:cNvPr>
          <p:cNvSpPr txBox="1"/>
          <p:nvPr/>
        </p:nvSpPr>
        <p:spPr>
          <a:xfrm>
            <a:off x="4170047" y="3786755"/>
            <a:ext cx="3152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Autoria *</a:t>
            </a:r>
          </a:p>
        </p:txBody>
      </p:sp>
      <p:sp>
        <p:nvSpPr>
          <p:cNvPr id="2" name="Retângulo 1"/>
          <p:cNvSpPr/>
          <p:nvPr/>
        </p:nvSpPr>
        <p:spPr>
          <a:xfrm>
            <a:off x="694942" y="1979855"/>
            <a:ext cx="9302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Avaliar a existência de elementos que justifiquem a apuração.</a:t>
            </a:r>
          </a:p>
          <a:p>
            <a:endParaRPr lang="pt-BR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694943" y="1985308"/>
            <a:ext cx="1102461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800" b="1" i="0">
                <a:solidFill>
                  <a:srgbClr val="002060"/>
                </a:solidFill>
                <a:effectLst/>
              </a:rPr>
              <a:t>Avaliar a existência de </a:t>
            </a:r>
            <a:r>
              <a:rPr lang="pt-BR" sz="2800" b="1">
                <a:solidFill>
                  <a:srgbClr val="002060"/>
                </a:solidFill>
              </a:rPr>
              <a:t>elementos</a:t>
            </a:r>
            <a:r>
              <a:rPr lang="pt-BR" sz="2800" b="1" i="0">
                <a:solidFill>
                  <a:srgbClr val="002060"/>
                </a:solidFill>
                <a:effectLst/>
              </a:rPr>
              <a:t> </a:t>
            </a:r>
            <a:r>
              <a:rPr lang="pt-BR" sz="2800" b="1">
                <a:solidFill>
                  <a:srgbClr val="002060"/>
                </a:solidFill>
              </a:rPr>
              <a:t>de autoria e materialidade que justifiquem a abertura de eventual processo disciplinar (</a:t>
            </a:r>
            <a:r>
              <a:rPr lang="pt-BR" sz="2800" b="1">
                <a:solidFill>
                  <a:srgbClr val="0070C0"/>
                </a:solidFill>
              </a:rPr>
              <a:t>Verossimilhança</a:t>
            </a:r>
            <a:r>
              <a:rPr lang="pt-BR" sz="2800" b="1">
                <a:solidFill>
                  <a:srgbClr val="002060"/>
                </a:solidFill>
              </a:rPr>
              <a:t>).</a:t>
            </a:r>
          </a:p>
          <a:p>
            <a:pPr algn="just"/>
            <a:endParaRPr lang="pt-BR" sz="2800" b="1">
              <a:solidFill>
                <a:srgbClr val="00206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4D24AD-5F10-4C3B-A073-76919DFEF3AF}"/>
              </a:ext>
            </a:extLst>
          </p:cNvPr>
          <p:cNvSpPr txBox="1"/>
          <p:nvPr/>
        </p:nvSpPr>
        <p:spPr>
          <a:xfrm>
            <a:off x="694943" y="854370"/>
            <a:ext cx="4180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Admissibilidade: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0B819AF-0441-475B-A950-239A3E4FD0E2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488232" y="3432265"/>
            <a:ext cx="1102461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600" b="1">
                <a:solidFill>
                  <a:srgbClr val="002060"/>
                </a:solidFill>
              </a:rPr>
              <a:t>Justa causa</a:t>
            </a:r>
            <a:endParaRPr lang="pt-BR" sz="16600" b="1" i="0">
              <a:solidFill>
                <a:srgbClr val="002060"/>
              </a:solidFill>
              <a:effectLst/>
            </a:endParaRPr>
          </a:p>
          <a:p>
            <a:pPr algn="just"/>
            <a:endParaRPr lang="pt-BR" sz="2800" b="1">
              <a:solidFill>
                <a:srgbClr val="00206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B38B16-2D44-9507-BE22-AF28D124F1D3}"/>
              </a:ext>
            </a:extLst>
          </p:cNvPr>
          <p:cNvSpPr txBox="1"/>
          <p:nvPr/>
        </p:nvSpPr>
        <p:spPr>
          <a:xfrm>
            <a:off x="1108363" y="5957454"/>
            <a:ext cx="10072254" cy="854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pt-BR" sz="2100">
                <a:solidFill>
                  <a:srgbClr val="002060"/>
                </a:solidFill>
                <a:latin typeface="Arial"/>
                <a:ea typeface="Calibri"/>
                <a:cs typeface="Arial"/>
              </a:rPr>
              <a:t>Obs.: Elementos de convicção na p. 60 Manual PAD e Art. 27. LAA.</a:t>
            </a:r>
          </a:p>
          <a:p>
            <a:pPr algn="l"/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5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694943" y="1985308"/>
            <a:ext cx="11024617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800" b="1">
                <a:solidFill>
                  <a:srgbClr val="002060"/>
                </a:solidFill>
              </a:rPr>
              <a:t>O art. 27 da Lei nº 13.869/2019 (Lei do abuso de autoridade):</a:t>
            </a:r>
            <a:endParaRPr lang="pt-BR" sz="2800" b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pt-BR" sz="2800" b="1">
                <a:solidFill>
                  <a:srgbClr val="002060"/>
                </a:solidFill>
              </a:rPr>
              <a:t>"Requisitar instauração ou instaurar procedimento investigatório de infração penal ou administrativa, em desfavor de alguém, à falta de </a:t>
            </a:r>
            <a:r>
              <a:rPr lang="pt-BR" sz="2800" b="1">
                <a:solidFill>
                  <a:srgbClr val="0070C0"/>
                </a:solidFill>
                <a:highlight>
                  <a:srgbClr val="FFFF00"/>
                </a:highlight>
              </a:rPr>
              <a:t>qualquer indício</a:t>
            </a:r>
            <a:r>
              <a:rPr lang="pt-BR" sz="2800" b="1">
                <a:solidFill>
                  <a:srgbClr val="002060"/>
                </a:solidFill>
              </a:rPr>
              <a:t> da prática de crime, de ilícito funcional ou de infração administrativa:</a:t>
            </a:r>
            <a:endParaRPr lang="pt-BR" sz="2800" b="1">
              <a:solidFill>
                <a:srgbClr val="002060"/>
              </a:solidFill>
              <a:cs typeface="Calibri"/>
            </a:endParaRPr>
          </a:p>
          <a:p>
            <a:pPr algn="just"/>
            <a:r>
              <a:rPr lang="pt-BR" sz="2800" b="1">
                <a:solidFill>
                  <a:srgbClr val="002060"/>
                </a:solidFill>
              </a:rPr>
              <a:t>Pena - detenção, de 6 (seis) meses a 2 (dois) anos, e multa".</a:t>
            </a:r>
            <a:endParaRPr lang="pt-BR" sz="2800" b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pt-BR" sz="2800" b="1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[</a:t>
            </a:r>
            <a:r>
              <a:rPr lang="pt-BR" sz="2800" b="1">
                <a:solidFill>
                  <a:srgbClr val="0070C0"/>
                </a:solidFill>
                <a:ea typeface="Calibri"/>
                <a:cs typeface="Calibri"/>
              </a:rPr>
              <a:t>contraponto ao dever de apurar</a:t>
            </a:r>
            <a:r>
              <a:rPr lang="pt-BR" sz="2800" b="1">
                <a:solidFill>
                  <a:srgbClr val="002060"/>
                </a:solidFill>
                <a:ea typeface="Calibri"/>
                <a:cs typeface="Calibri"/>
              </a:rPr>
              <a:t>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4D24AD-5F10-4C3B-A073-76919DFEF3AF}"/>
              </a:ext>
            </a:extLst>
          </p:cNvPr>
          <p:cNvSpPr txBox="1"/>
          <p:nvPr/>
        </p:nvSpPr>
        <p:spPr>
          <a:xfrm>
            <a:off x="694943" y="854370"/>
            <a:ext cx="4180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Admissibilidade: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0B819AF-0441-475B-A950-239A3E4FD0E2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4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810784-8EB7-47BE-ABB2-8DB6961EB7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78368" y="2042399"/>
            <a:ext cx="9336880" cy="4455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pt-BR" sz="2600">
                <a:solidFill>
                  <a:srgbClr val="002060"/>
                </a:solidFill>
                <a:cs typeface="Calibri"/>
              </a:rPr>
              <a:t>CGU em apoio à Corregedoria do IFC;</a:t>
            </a:r>
            <a:endParaRPr lang="pt-BR" sz="2600">
              <a:solidFill>
                <a:srgbClr val="002060"/>
              </a:solidFill>
            </a:endParaRPr>
          </a:p>
          <a:p>
            <a:pPr marL="342900" indent="-342900"/>
            <a:r>
              <a:rPr lang="pt-BR" sz="2600">
                <a:solidFill>
                  <a:srgbClr val="002060"/>
                </a:solidFill>
              </a:rPr>
              <a:t>2h30 para uma conversa de introdução ao PAD;</a:t>
            </a:r>
            <a:endParaRPr lang="pt-BR" sz="2600">
              <a:solidFill>
                <a:srgbClr val="002060"/>
              </a:solidFill>
              <a:cs typeface="Calibri"/>
            </a:endParaRPr>
          </a:p>
          <a:p>
            <a:pPr marL="342900" indent="-342900"/>
            <a:r>
              <a:rPr lang="pt-BR" sz="2600">
                <a:solidFill>
                  <a:srgbClr val="002060"/>
                </a:solidFill>
              </a:rPr>
              <a:t>Será apresentação expositiva com bom desafio, dado que o curso de PAD teria cerca de 32h;</a:t>
            </a:r>
            <a:endParaRPr lang="pt-BR" sz="2600">
              <a:solidFill>
                <a:srgbClr val="002060"/>
              </a:solidFill>
              <a:ea typeface="Calibri"/>
              <a:cs typeface="Calibri"/>
            </a:endParaRPr>
          </a:p>
          <a:p>
            <a:pPr marL="342900" indent="-342900"/>
            <a:r>
              <a:rPr lang="pt-BR" sz="2600">
                <a:solidFill>
                  <a:srgbClr val="002060"/>
                </a:solidFill>
              </a:rPr>
              <a:t>Perguntas – espaço;</a:t>
            </a:r>
          </a:p>
          <a:p>
            <a:pPr marL="342900" indent="-342900"/>
            <a:r>
              <a:rPr lang="pt-BR" sz="2600">
                <a:solidFill>
                  <a:srgbClr val="002060"/>
                </a:solidFill>
              </a:rPr>
              <a:t>Aquecimento.</a:t>
            </a:r>
            <a:endParaRPr lang="pt-BR" sz="26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/>
            <a:endParaRPr lang="pt-BR" sz="26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/>
            <a:endParaRPr lang="pt-BR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EF508C-CA54-4DED-84DA-26B61B99A919}"/>
              </a:ext>
            </a:extLst>
          </p:cNvPr>
          <p:cNvSpPr txBox="1"/>
          <p:nvPr/>
        </p:nvSpPr>
        <p:spPr>
          <a:xfrm>
            <a:off x="694943" y="854370"/>
            <a:ext cx="3551357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Apresentação:</a:t>
            </a: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58C41C-9AEA-4CB3-ADB5-9F85AD34212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1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108" y="432655"/>
            <a:ext cx="10515600" cy="49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  <a:latin typeface="+mj-lt"/>
              </a:rPr>
              <a:t>Pontos de destaque sobre a </a:t>
            </a:r>
            <a:r>
              <a:rPr lang="pt-BR" sz="3600" b="1">
                <a:solidFill>
                  <a:srgbClr val="0070C0"/>
                </a:solidFill>
                <a:latin typeface="+mj-lt"/>
              </a:rPr>
              <a:t>Admissibilidade</a:t>
            </a:r>
          </a:p>
          <a:p>
            <a:pPr marL="0" indent="0">
              <a:buNone/>
            </a:pPr>
            <a:endParaRPr lang="pt-BR" sz="1200" b="1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8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279308" y="1026958"/>
            <a:ext cx="10513106" cy="8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0A790-1222-18F7-A221-F00B9F7B48A2}"/>
              </a:ext>
            </a:extLst>
          </p:cNvPr>
          <p:cNvSpPr txBox="1"/>
          <p:nvPr/>
        </p:nvSpPr>
        <p:spPr>
          <a:xfrm>
            <a:off x="-540327" y="1330035"/>
            <a:ext cx="12150435" cy="34256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1F1F1F"/>
                </a:solidFill>
                <a:latin typeface="Arial"/>
                <a:ea typeface="Calibri"/>
                <a:cs typeface="Arial"/>
              </a:rPr>
              <a:t>Autoridade Instauradora na autarquia: </a:t>
            </a:r>
            <a:r>
              <a:rPr lang="pt-BR" sz="2100" err="1">
                <a:solidFill>
                  <a:srgbClr val="1F1F1F"/>
                </a:solidFill>
                <a:latin typeface="Arial"/>
                <a:ea typeface="Calibri"/>
                <a:cs typeface="Arial"/>
              </a:rPr>
              <a:t>compet</a:t>
            </a:r>
            <a:r>
              <a:rPr lang="pt-BR" sz="2100">
                <a:solidFill>
                  <a:srgbClr val="1F1F1F"/>
                </a:solidFill>
                <a:latin typeface="Arial"/>
                <a:ea typeface="Calibri"/>
                <a:cs typeface="Arial"/>
              </a:rPr>
              <a:t>. concorrente Un. Correcional e o Reitor;</a:t>
            </a:r>
            <a:endParaRPr lang="en-US" sz="21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1F1F1F"/>
                </a:solidFill>
                <a:latin typeface="Arial"/>
                <a:ea typeface="Calibri"/>
                <a:cs typeface="Arial"/>
              </a:rPr>
              <a:t>Admissibilidade no Art. 37 da PN 27/2022; PAD no seu Art. 39; IPS no Art. 40</a:t>
            </a:r>
            <a:r>
              <a:rPr lang="pt-BR" sz="2100">
                <a:solidFill>
                  <a:srgbClr val="002060"/>
                </a:solidFill>
                <a:ea typeface="Calibri"/>
                <a:cs typeface="Calibri"/>
              </a:rPr>
              <a:t>;</a:t>
            </a:r>
            <a:endParaRPr lang="pt-BR" sz="2100">
              <a:solidFill>
                <a:srgbClr val="002060"/>
              </a:solidFill>
              <a:latin typeface="Calibri"/>
              <a:ea typeface="Calibri Light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1F1F1F"/>
                </a:solidFill>
                <a:latin typeface="Arial"/>
                <a:ea typeface="Calibri"/>
                <a:cs typeface="Arial"/>
              </a:rPr>
              <a:t>A partir da Notícia da irregularidade, estará na Admissibilidade, que passa por várias etapas até instaurar, inclusive é revisitada, como no RF que visa atendê-la!</a:t>
            </a:r>
            <a:endParaRPr lang="pt-BR" sz="2100">
              <a:solidFill>
                <a:srgbClr val="000000"/>
              </a:solidFill>
              <a:latin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1F1F1F"/>
                </a:solidFill>
                <a:latin typeface="Arial"/>
                <a:ea typeface="Calibri"/>
                <a:cs typeface="Arial"/>
              </a:rPr>
              <a:t>Deve-se atender ao </a:t>
            </a:r>
            <a:r>
              <a:rPr lang="pt-BR" sz="2100" err="1">
                <a:solidFill>
                  <a:srgbClr val="1F1F1F"/>
                </a:solidFill>
                <a:latin typeface="Arial"/>
                <a:ea typeface="Calibri"/>
                <a:cs typeface="Arial"/>
              </a:rPr>
              <a:t>Art</a:t>
            </a:r>
            <a:r>
              <a:rPr lang="pt-BR" sz="2100">
                <a:solidFill>
                  <a:srgbClr val="1F1F1F"/>
                </a:solidFill>
                <a:latin typeface="Arial"/>
                <a:ea typeface="Calibri"/>
                <a:cs typeface="Arial"/>
              </a:rPr>
              <a:t> 148 PN 27 mediante investigação ou PAD, exceto se </a:t>
            </a:r>
            <a:r>
              <a:rPr lang="pt-BR" sz="2100">
                <a:solidFill>
                  <a:srgbClr val="0070C0"/>
                </a:solidFill>
                <a:latin typeface="Arial"/>
                <a:ea typeface="Calibri"/>
                <a:cs typeface="Arial"/>
              </a:rPr>
              <a:t>prescrito</a:t>
            </a:r>
            <a:r>
              <a:rPr lang="pt-BR" sz="2100">
                <a:solidFill>
                  <a:srgbClr val="1F1F1F"/>
                </a:solidFill>
                <a:latin typeface="Arial"/>
                <a:cs typeface="Arial"/>
              </a:rPr>
              <a:t> (Enunciado CGU nº 4 c/c Parecer n. 00306/2019/CONJUR-CGU/CGU/AGU);</a:t>
            </a:r>
            <a:endParaRPr lang="pt-BR">
              <a:cs typeface="Calibri"/>
            </a:endParaRPr>
          </a:p>
          <a:p>
            <a:pPr lvl="3" algn="just">
              <a:lnSpc>
                <a:spcPct val="150000"/>
              </a:lnSpc>
            </a:pPr>
            <a:endParaRPr lang="pt-BR" sz="2100">
              <a:solidFill>
                <a:srgbClr val="1F1F1F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4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C2FCDC-F1A1-4349-B57B-3378B1538AEF}"/>
              </a:ext>
            </a:extLst>
          </p:cNvPr>
          <p:cNvSpPr txBox="1"/>
          <p:nvPr/>
        </p:nvSpPr>
        <p:spPr>
          <a:xfrm>
            <a:off x="280128" y="1781464"/>
            <a:ext cx="25975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Sindicância</a:t>
            </a:r>
          </a:p>
          <a:p>
            <a:pPr algn="ctr"/>
            <a:r>
              <a:rPr lang="pt-BR" sz="3600" b="1">
                <a:solidFill>
                  <a:schemeClr val="bg1"/>
                </a:solidFill>
              </a:rPr>
              <a:t>Investigativa</a:t>
            </a:r>
          </a:p>
          <a:p>
            <a:pPr algn="ctr"/>
            <a:endParaRPr lang="pt-BR" sz="3600" b="1">
              <a:solidFill>
                <a:schemeClr val="bg1"/>
              </a:solidFill>
            </a:endParaRPr>
          </a:p>
          <a:p>
            <a:pPr algn="ctr"/>
            <a:r>
              <a:rPr lang="pt-BR" sz="3600" b="1">
                <a:solidFill>
                  <a:schemeClr val="bg1"/>
                </a:solidFill>
              </a:rPr>
              <a:t>SINVE</a:t>
            </a:r>
          </a:p>
          <a:p>
            <a:pPr algn="ctr"/>
            <a:r>
              <a:rPr lang="pt-BR" sz="3600" b="1">
                <a:solidFill>
                  <a:schemeClr val="bg1"/>
                </a:solidFill>
              </a:rPr>
              <a:t>IN 14/2018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826149" y="2521151"/>
            <a:ext cx="8365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Procedimento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666851-6C46-4F1C-9D4D-8E9A280CD658}"/>
              </a:ext>
            </a:extLst>
          </p:cNvPr>
          <p:cNvSpPr txBox="1"/>
          <p:nvPr/>
        </p:nvSpPr>
        <p:spPr>
          <a:xfrm>
            <a:off x="4029947" y="2620359"/>
            <a:ext cx="76636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Conduzida por 1 servidor efetivo ou por comissão (designação do suplente)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30A73-E376-4183-A9FF-6348AD8FF2EA}"/>
              </a:ext>
            </a:extLst>
          </p:cNvPr>
          <p:cNvSpPr txBox="1"/>
          <p:nvPr/>
        </p:nvSpPr>
        <p:spPr>
          <a:xfrm>
            <a:off x="4009963" y="1974229"/>
            <a:ext cx="459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Caráter preparatório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67B6F-C4BB-497D-8A8C-F59ECEE31F66}"/>
              </a:ext>
            </a:extLst>
          </p:cNvPr>
          <p:cNvSpPr txBox="1"/>
          <p:nvPr/>
        </p:nvSpPr>
        <p:spPr>
          <a:xfrm>
            <a:off x="4009963" y="3586435"/>
            <a:ext cx="351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de acesso restrito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C0F871-C781-4E3E-918D-B0602D6A8B7F}"/>
              </a:ext>
            </a:extLst>
          </p:cNvPr>
          <p:cNvSpPr txBox="1"/>
          <p:nvPr/>
        </p:nvSpPr>
        <p:spPr>
          <a:xfrm>
            <a:off x="884027" y="5153882"/>
            <a:ext cx="1049973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400" b="1">
                <a:solidFill>
                  <a:srgbClr val="0070C0"/>
                </a:solidFill>
              </a:rPr>
              <a:t>Objetivo: coletar elementos de informação para a análise acerca da existência dos elementos de autoria e materialidade </a:t>
            </a:r>
            <a:endParaRPr lang="pt-BR" sz="2400" b="1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79B98A-FBB3-44F6-A5B8-BE16709C8DB6}"/>
              </a:ext>
            </a:extLst>
          </p:cNvPr>
          <p:cNvSpPr txBox="1"/>
          <p:nvPr/>
        </p:nvSpPr>
        <p:spPr>
          <a:xfrm>
            <a:off x="3908809" y="4141012"/>
            <a:ext cx="6934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prazo: 60 dias, prorrogáveis sucessivamente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DC81516-6965-4007-8CA1-6D5D2F1F03BF}"/>
              </a:ext>
            </a:extLst>
          </p:cNvPr>
          <p:cNvCxnSpPr>
            <a:cxnSpLocks/>
          </p:cNvCxnSpPr>
          <p:nvPr/>
        </p:nvCxnSpPr>
        <p:spPr>
          <a:xfrm flipV="1">
            <a:off x="3076634" y="2242549"/>
            <a:ext cx="734329" cy="55720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1D9042A-EFCB-430F-BD87-1BD2922656C1}"/>
              </a:ext>
            </a:extLst>
          </p:cNvPr>
          <p:cNvCxnSpPr>
            <a:cxnSpLocks/>
          </p:cNvCxnSpPr>
          <p:nvPr/>
        </p:nvCxnSpPr>
        <p:spPr>
          <a:xfrm flipV="1">
            <a:off x="3091874" y="2799752"/>
            <a:ext cx="734329" cy="1745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2D40887-7157-4DFD-8E99-7DDAD2F3F79B}"/>
              </a:ext>
            </a:extLst>
          </p:cNvPr>
          <p:cNvCxnSpPr>
            <a:cxnSpLocks/>
          </p:cNvCxnSpPr>
          <p:nvPr/>
        </p:nvCxnSpPr>
        <p:spPr>
          <a:xfrm>
            <a:off x="3091874" y="2817205"/>
            <a:ext cx="816935" cy="91073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E39C205-5D3A-46E2-ACE5-83F115115817}"/>
              </a:ext>
            </a:extLst>
          </p:cNvPr>
          <p:cNvCxnSpPr>
            <a:cxnSpLocks/>
          </p:cNvCxnSpPr>
          <p:nvPr/>
        </p:nvCxnSpPr>
        <p:spPr>
          <a:xfrm>
            <a:off x="3091874" y="2831228"/>
            <a:ext cx="714344" cy="164797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5558DDF-95E5-494E-82AC-A7A21EFD1BFB}"/>
              </a:ext>
            </a:extLst>
          </p:cNvPr>
          <p:cNvSpPr txBox="1"/>
          <p:nvPr/>
        </p:nvSpPr>
        <p:spPr>
          <a:xfrm>
            <a:off x="694943" y="854370"/>
            <a:ext cx="5874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Sindicância Investigativa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3A3472B-5158-49B4-A486-2CF53E48B8F1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972471" y="2297780"/>
            <a:ext cx="10216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Procedimento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666851-6C46-4F1C-9D4D-8E9A280CD658}"/>
              </a:ext>
            </a:extLst>
          </p:cNvPr>
          <p:cNvSpPr txBox="1"/>
          <p:nvPr/>
        </p:nvSpPr>
        <p:spPr>
          <a:xfrm>
            <a:off x="3988692" y="2279726"/>
            <a:ext cx="2408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informal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30A73-E376-4183-A9FF-6348AD8FF2EA}"/>
              </a:ext>
            </a:extLst>
          </p:cNvPr>
          <p:cNvSpPr txBox="1"/>
          <p:nvPr/>
        </p:nvSpPr>
        <p:spPr>
          <a:xfrm>
            <a:off x="6593061" y="1550631"/>
            <a:ext cx="3404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de caráter preparatório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67B6F-C4BB-497D-8A8C-F59ECEE31F66}"/>
              </a:ext>
            </a:extLst>
          </p:cNvPr>
          <p:cNvSpPr txBox="1"/>
          <p:nvPr/>
        </p:nvSpPr>
        <p:spPr>
          <a:xfrm>
            <a:off x="3968707" y="3494348"/>
            <a:ext cx="370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de acesso restrito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C0F871-C781-4E3E-918D-B0602D6A8B7F}"/>
              </a:ext>
            </a:extLst>
          </p:cNvPr>
          <p:cNvSpPr txBox="1"/>
          <p:nvPr/>
        </p:nvSpPr>
        <p:spPr>
          <a:xfrm>
            <a:off x="972471" y="5018149"/>
            <a:ext cx="1063736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400" b="1" u="sng">
                <a:solidFill>
                  <a:srgbClr val="0070C0"/>
                </a:solidFill>
              </a:rPr>
              <a:t>Objetivo</a:t>
            </a:r>
            <a:r>
              <a:rPr lang="pt-BR" sz="2400" b="1">
                <a:solidFill>
                  <a:srgbClr val="0070C0"/>
                </a:solidFill>
              </a:rPr>
              <a:t>: coletar elementos de informação para a análise acerca da existência dos elementos de autoria e materialidade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B25B3-A75C-4C19-9D0C-996F81777820}"/>
              </a:ext>
            </a:extLst>
          </p:cNvPr>
          <p:cNvSpPr txBox="1"/>
          <p:nvPr/>
        </p:nvSpPr>
        <p:spPr>
          <a:xfrm>
            <a:off x="3968706" y="4156368"/>
            <a:ext cx="370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prazo: 180 dias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3B38C-A7EC-4693-99A1-2B66ED741348}"/>
              </a:ext>
            </a:extLst>
          </p:cNvPr>
          <p:cNvSpPr txBox="1"/>
          <p:nvPr/>
        </p:nvSpPr>
        <p:spPr>
          <a:xfrm>
            <a:off x="3988692" y="2925856"/>
            <a:ext cx="721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processada pela unidade correcional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DE260E0-FD32-49E8-AA76-87F7F2A4DB1D}"/>
              </a:ext>
            </a:extLst>
          </p:cNvPr>
          <p:cNvCxnSpPr>
            <a:cxnSpLocks/>
          </p:cNvCxnSpPr>
          <p:nvPr/>
        </p:nvCxnSpPr>
        <p:spPr>
          <a:xfrm flipV="1">
            <a:off x="5896766" y="1902886"/>
            <a:ext cx="696294" cy="5151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8A2998A3-705D-4108-9813-2C9077AE754A}"/>
              </a:ext>
            </a:extLst>
          </p:cNvPr>
          <p:cNvCxnSpPr>
            <a:cxnSpLocks/>
          </p:cNvCxnSpPr>
          <p:nvPr/>
        </p:nvCxnSpPr>
        <p:spPr>
          <a:xfrm flipV="1">
            <a:off x="3187434" y="2551264"/>
            <a:ext cx="716280" cy="1745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A5C1AD7-86EF-4231-9504-C9A90B9F75F0}"/>
              </a:ext>
            </a:extLst>
          </p:cNvPr>
          <p:cNvCxnSpPr>
            <a:cxnSpLocks/>
          </p:cNvCxnSpPr>
          <p:nvPr/>
        </p:nvCxnSpPr>
        <p:spPr>
          <a:xfrm>
            <a:off x="3223774" y="2602155"/>
            <a:ext cx="679940" cy="604842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BF1667D-5B99-4FC2-91FB-4A355266A857}"/>
              </a:ext>
            </a:extLst>
          </p:cNvPr>
          <p:cNvCxnSpPr>
            <a:cxnSpLocks/>
          </p:cNvCxnSpPr>
          <p:nvPr/>
        </p:nvCxnSpPr>
        <p:spPr>
          <a:xfrm>
            <a:off x="3203788" y="2559991"/>
            <a:ext cx="583866" cy="121549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2E6C7EA4-B120-4509-ACAB-939AFAD9D583}"/>
              </a:ext>
            </a:extLst>
          </p:cNvPr>
          <p:cNvCxnSpPr>
            <a:cxnSpLocks/>
          </p:cNvCxnSpPr>
          <p:nvPr/>
        </p:nvCxnSpPr>
        <p:spPr>
          <a:xfrm>
            <a:off x="3203788" y="2568717"/>
            <a:ext cx="583866" cy="177526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2F1BC2-4BAE-4BB6-A647-78C34FA95FAB}"/>
              </a:ext>
            </a:extLst>
          </p:cNvPr>
          <p:cNvSpPr txBox="1"/>
          <p:nvPr/>
        </p:nvSpPr>
        <p:spPr>
          <a:xfrm>
            <a:off x="694943" y="854370"/>
            <a:ext cx="7691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Investigação Preliminar Sumária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FBBB841-9C66-4B60-8F6D-26735D602689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BB9BF12-DD53-44D9-98A5-3A1AA41D0D4C}"/>
              </a:ext>
            </a:extLst>
          </p:cNvPr>
          <p:cNvSpPr txBox="1"/>
          <p:nvPr/>
        </p:nvSpPr>
        <p:spPr>
          <a:xfrm>
            <a:off x="3988692" y="1708329"/>
            <a:ext cx="459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</a:rPr>
              <a:t>Caráter preparatório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D3A13F3-5F53-4B09-A82A-2CF98F393FF1}"/>
              </a:ext>
            </a:extLst>
          </p:cNvPr>
          <p:cNvCxnSpPr>
            <a:cxnSpLocks/>
          </p:cNvCxnSpPr>
          <p:nvPr/>
        </p:nvCxnSpPr>
        <p:spPr>
          <a:xfrm flipV="1">
            <a:off x="3211874" y="1991185"/>
            <a:ext cx="734329" cy="55720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3D50C9-3BD2-D06A-57FF-DFE6C625E46B}"/>
              </a:ext>
            </a:extLst>
          </p:cNvPr>
          <p:cNvSpPr txBox="1"/>
          <p:nvPr/>
        </p:nvSpPr>
        <p:spPr>
          <a:xfrm>
            <a:off x="-415637" y="5957454"/>
            <a:ext cx="12316690" cy="854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pt-BR" sz="2100">
                <a:solidFill>
                  <a:srgbClr val="1F1F1F"/>
                </a:solidFill>
                <a:latin typeface="Arial"/>
                <a:cs typeface="Arial"/>
              </a:rPr>
              <a:t>Obs.: IP (procedimento investigativo prévio) só para PAR (</a:t>
            </a:r>
            <a:r>
              <a:rPr lang="pt-BR" sz="2100" err="1">
                <a:solidFill>
                  <a:srgbClr val="1F1F1F"/>
                </a:solidFill>
                <a:latin typeface="Arial"/>
                <a:cs typeface="Arial"/>
              </a:rPr>
              <a:t>arts</a:t>
            </a:r>
            <a:r>
              <a:rPr lang="pt-BR" sz="2100">
                <a:solidFill>
                  <a:srgbClr val="1F1F1F"/>
                </a:solidFill>
                <a:latin typeface="Arial"/>
                <a:cs typeface="Arial"/>
              </a:rPr>
              <a:t>. 39 e 40 da PN 27/2022).</a:t>
            </a:r>
            <a:endParaRPr lang="en-US" sz="2100">
              <a:latin typeface="Arial"/>
              <a:cs typeface="Arial"/>
            </a:endParaRPr>
          </a:p>
          <a:p>
            <a:pPr algn="l"/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7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D4E23-F409-4691-84CD-C0C52AD3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868" y="716555"/>
            <a:ext cx="10024163" cy="793932"/>
          </a:xfrm>
        </p:spPr>
        <p:txBody>
          <a:bodyPr rtlCol="0">
            <a:normAutofit/>
          </a:bodyPr>
          <a:lstStyle/>
          <a:p>
            <a:pPr rtl="0"/>
            <a:r>
              <a:rPr lang="pt-BR"/>
              <a:t>Investigação Preliminar Sumária - IPS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26B88A-CA53-4491-9D51-BD04EBF2F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830" y="1456459"/>
            <a:ext cx="8617176" cy="481916"/>
          </a:xfrm>
        </p:spPr>
        <p:txBody>
          <a:bodyPr rtlCol="0"/>
          <a:lstStyle/>
          <a:p>
            <a:pPr rtl="0"/>
            <a:r>
              <a:rPr lang="pt-BR">
                <a:solidFill>
                  <a:schemeClr val="accent3"/>
                </a:solidFill>
              </a:rPr>
              <a:t>Portaria normativa nº 27/2022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A04035-833F-47A3-9B42-8D3A786CD6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2501" y="2489256"/>
            <a:ext cx="1697037" cy="450850"/>
          </a:xfrm>
        </p:spPr>
        <p:txBody>
          <a:bodyPr rtlCol="0"/>
          <a:lstStyle/>
          <a:p>
            <a:pPr rtl="0"/>
            <a:r>
              <a:rPr lang="pt-BR" sz="2400">
                <a:solidFill>
                  <a:schemeClr val="tx1"/>
                </a:solidFill>
              </a:rPr>
              <a:t>Art. 40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BE904312-F9B9-4F27-8665-50D0641FBE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478" y="3219010"/>
            <a:ext cx="1909488" cy="225856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t-BR">
                <a:solidFill>
                  <a:schemeClr val="tx1"/>
                </a:solidFill>
              </a:rPr>
              <a:t>Procedimento </a:t>
            </a:r>
            <a:r>
              <a:rPr lang="pt-BR">
                <a:solidFill>
                  <a:schemeClr val="tx1"/>
                </a:solidFill>
                <a:highlight>
                  <a:srgbClr val="FFFF00"/>
                </a:highlight>
              </a:rPr>
              <a:t>investigativo</a:t>
            </a:r>
            <a:r>
              <a:rPr lang="pt-BR">
                <a:solidFill>
                  <a:schemeClr val="tx1"/>
                </a:solidFill>
              </a:rPr>
              <a:t>.</a:t>
            </a:r>
          </a:p>
          <a:p>
            <a:pPr rtl="0"/>
            <a:r>
              <a:rPr lang="pt-BR">
                <a:solidFill>
                  <a:schemeClr val="tx1"/>
                </a:solidFill>
              </a:rPr>
              <a:t>Caráter preparatório.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Sem contraditório*.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Sem possibilidade de punição.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Finalidade: identificar elementos de autoria e materialidade.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endParaRPr lang="pt-BR">
              <a:solidFill>
                <a:schemeClr val="accent3"/>
              </a:solidFill>
            </a:endParaRPr>
          </a:p>
          <a:p>
            <a:pPr rtl="0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969FF3-8FFE-4E02-8E2A-BEDDF8690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9562" y="2489256"/>
            <a:ext cx="1697037" cy="450850"/>
          </a:xfrm>
        </p:spPr>
        <p:txBody>
          <a:bodyPr rtlCol="0"/>
          <a:lstStyle/>
          <a:p>
            <a:pPr rtl="0"/>
            <a:r>
              <a:rPr lang="pt-BR" sz="2400">
                <a:solidFill>
                  <a:schemeClr val="tx1"/>
                </a:solidFill>
              </a:rPr>
              <a:t>Art. 41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EEF11A1D-EB73-4B08-8ADD-1B50D40FC1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63980" y="3228003"/>
            <a:ext cx="1957441" cy="2671399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t-BR">
                <a:solidFill>
                  <a:schemeClr val="tx1"/>
                </a:solidFill>
              </a:rPr>
              <a:t>Instaurada de ofício ou mediante provocação.</a:t>
            </a:r>
          </a:p>
          <a:p>
            <a:pPr rtl="0"/>
            <a:r>
              <a:rPr lang="pt-BR">
                <a:solidFill>
                  <a:schemeClr val="tx1"/>
                </a:solidFill>
              </a:rPr>
              <a:t>Instaurada por </a:t>
            </a:r>
            <a:r>
              <a:rPr lang="pt-BR">
                <a:solidFill>
                  <a:schemeClr val="tx1"/>
                </a:solidFill>
                <a:highlight>
                  <a:srgbClr val="FFFF00"/>
                </a:highlight>
              </a:rPr>
              <a:t>despacho</a:t>
            </a:r>
            <a:r>
              <a:rPr lang="pt-BR">
                <a:solidFill>
                  <a:schemeClr val="tx1"/>
                </a:solidFill>
              </a:rPr>
              <a:t>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Dispensa publicação.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pt-BR">
                <a:solidFill>
                  <a:schemeClr val="tx1"/>
                </a:solidFill>
              </a:rPr>
              <a:t>Acesso restrito 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pt-BR">
                <a:solidFill>
                  <a:schemeClr val="tx1"/>
                </a:solidFill>
                <a:highlight>
                  <a:srgbClr val="FFFF00"/>
                </a:highlight>
              </a:rPr>
              <a:t>Supervisão do titular</a:t>
            </a:r>
            <a:r>
              <a:rPr lang="pt-BR">
                <a:solidFill>
                  <a:schemeClr val="tx1"/>
                </a:solidFill>
              </a:rPr>
              <a:t>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Importância do planejamento.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endParaRPr lang="pt-BR">
              <a:solidFill>
                <a:schemeClr val="accent3"/>
              </a:solidFill>
            </a:endParaRPr>
          </a:p>
          <a:p>
            <a:pPr rtl="0"/>
            <a:endParaRPr lang="pt-BR">
              <a:solidFill>
                <a:schemeClr val="accent3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EB50FA0-8BDD-46C8-99F1-A2927A8655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16623" y="2489256"/>
            <a:ext cx="1953878" cy="450850"/>
          </a:xfrm>
        </p:spPr>
        <p:txBody>
          <a:bodyPr rtlCol="0"/>
          <a:lstStyle/>
          <a:p>
            <a:pPr rtl="0"/>
            <a:r>
              <a:rPr lang="pt-BR" sz="2400">
                <a:solidFill>
                  <a:schemeClr val="tx1"/>
                </a:solidFill>
              </a:rPr>
              <a:t>Art. 42/43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16E9DC07-6080-4AF6-8CFB-03465BE57D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29547" y="3236996"/>
            <a:ext cx="1953878" cy="2188431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t-BR">
                <a:solidFill>
                  <a:schemeClr val="tx1"/>
                </a:solidFill>
              </a:rPr>
              <a:t>Condução pela Unidade.</a:t>
            </a:r>
          </a:p>
          <a:p>
            <a:pPr rtl="0"/>
            <a:r>
              <a:rPr lang="pt-BR" b="1">
                <a:solidFill>
                  <a:schemeClr val="tx1"/>
                </a:solidFill>
                <a:highlight>
                  <a:srgbClr val="FFFF00"/>
                </a:highlight>
              </a:rPr>
              <a:t>Despersonalização</a:t>
            </a:r>
            <a:r>
              <a:rPr lang="pt-BR">
                <a:solidFill>
                  <a:schemeClr val="tx1"/>
                </a:solidFill>
              </a:rPr>
              <a:t>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Possível a prática de atos individuais.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Prazo: 180 dias. Possibilidade de suspensão.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3D9E183-E0BA-4EFB-909C-B21CDB329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3684" y="2489256"/>
            <a:ext cx="1911679" cy="450850"/>
          </a:xfrm>
        </p:spPr>
        <p:txBody>
          <a:bodyPr rtlCol="0"/>
          <a:lstStyle/>
          <a:p>
            <a:pPr rtl="0"/>
            <a:r>
              <a:rPr lang="pt-BR" sz="2400">
                <a:solidFill>
                  <a:schemeClr val="tx1"/>
                </a:solidFill>
              </a:rPr>
              <a:t>Art. 42/43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DF398F53-954F-4FC0-88A5-32A456A33D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27500" y="3176106"/>
            <a:ext cx="1697037" cy="225856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t-BR">
                <a:solidFill>
                  <a:schemeClr val="tx1"/>
                </a:solidFill>
              </a:rPr>
              <a:t>Exame de informações;</a:t>
            </a:r>
          </a:p>
          <a:p>
            <a:pPr rtl="0"/>
            <a:r>
              <a:rPr lang="pt-BR">
                <a:solidFill>
                  <a:schemeClr val="tx1"/>
                </a:solidFill>
                <a:highlight>
                  <a:srgbClr val="FFFF00"/>
                </a:highlight>
              </a:rPr>
              <a:t>Diligências e oitivas</a:t>
            </a:r>
            <a:r>
              <a:rPr lang="pt-BR">
                <a:solidFill>
                  <a:schemeClr val="tx1"/>
                </a:solidFill>
              </a:rPr>
              <a:t>;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Produção de informações;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rtl="0"/>
            <a:r>
              <a:rPr lang="pt-BR">
                <a:solidFill>
                  <a:schemeClr val="tx1"/>
                </a:solidFill>
              </a:rPr>
              <a:t>Manifestação conclusiva.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D2C7FD2-2A48-41BD-B107-E8DDA37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70745" y="2489256"/>
            <a:ext cx="1697037" cy="450850"/>
          </a:xfrm>
        </p:spPr>
        <p:txBody>
          <a:bodyPr rtlCol="0"/>
          <a:lstStyle/>
          <a:p>
            <a:pPr rtl="0"/>
            <a:r>
              <a:rPr lang="pt-BR" sz="2400">
                <a:solidFill>
                  <a:schemeClr val="tx1"/>
                </a:solidFill>
              </a:rPr>
              <a:t>Art. 44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81F78730-06AC-4CBB-B56A-013A42F5F6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72879" y="3176106"/>
            <a:ext cx="2124000" cy="368946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t-BR" sz="1700" spc="-30">
                <a:solidFill>
                  <a:schemeClr val="tx1"/>
                </a:solidFill>
                <a:highlight>
                  <a:srgbClr val="FFFF00"/>
                </a:highlight>
              </a:rPr>
              <a:t>Possibilidades</a:t>
            </a:r>
            <a:endParaRPr lang="pt-BR" sz="1700" spc="-30">
              <a:solidFill>
                <a:schemeClr val="tx1"/>
              </a:solidFill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4DD7473F-5C97-4494-8F24-D313570F36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70745" y="3640835"/>
            <a:ext cx="1697037" cy="1414919"/>
          </a:xfrm>
        </p:spPr>
        <p:txBody>
          <a:bodyPr rtlCol="0"/>
          <a:lstStyle/>
          <a:p>
            <a:r>
              <a:rPr lang="pt-BR">
                <a:solidFill>
                  <a:schemeClr val="tx1"/>
                </a:solidFill>
              </a:rPr>
              <a:t>a) Arquivamento</a:t>
            </a:r>
          </a:p>
          <a:p>
            <a:r>
              <a:rPr lang="pt-BR">
                <a:solidFill>
                  <a:schemeClr val="tx1"/>
                </a:solidFill>
              </a:rPr>
              <a:t>b) Processo</a:t>
            </a:r>
          </a:p>
          <a:p>
            <a:r>
              <a:rPr lang="pt-BR">
                <a:solidFill>
                  <a:schemeClr val="tx1"/>
                </a:solidFill>
              </a:rPr>
              <a:t>c) TAC</a:t>
            </a:r>
          </a:p>
          <a:p>
            <a:pPr rtl="0"/>
            <a:endParaRPr lang="pt-BR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12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B30A73-E376-4183-A9FF-6348AD8FF2EA}"/>
              </a:ext>
            </a:extLst>
          </p:cNvPr>
          <p:cNvSpPr txBox="1"/>
          <p:nvPr/>
        </p:nvSpPr>
        <p:spPr>
          <a:xfrm>
            <a:off x="6593061" y="1550631"/>
            <a:ext cx="3404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de caráter preparatório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DE260E0-FD32-49E8-AA76-87F7F2A4DB1D}"/>
              </a:ext>
            </a:extLst>
          </p:cNvPr>
          <p:cNvCxnSpPr>
            <a:cxnSpLocks/>
          </p:cNvCxnSpPr>
          <p:nvPr/>
        </p:nvCxnSpPr>
        <p:spPr>
          <a:xfrm flipV="1">
            <a:off x="5896766" y="1902886"/>
            <a:ext cx="696294" cy="5151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2F1BC2-4BAE-4BB6-A647-78C34FA95FAB}"/>
              </a:ext>
            </a:extLst>
          </p:cNvPr>
          <p:cNvSpPr txBox="1"/>
          <p:nvPr/>
        </p:nvSpPr>
        <p:spPr>
          <a:xfrm>
            <a:off x="694943" y="854370"/>
            <a:ext cx="7691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Investigação Preliminar Sumária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FBBB841-9C66-4B60-8F6D-26735D602689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542D0EBA-2966-4E54-A2AE-3F3095AD6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068120"/>
              </p:ext>
            </p:extLst>
          </p:nvPr>
        </p:nvGraphicFramePr>
        <p:xfrm>
          <a:off x="5365032" y="1657350"/>
          <a:ext cx="6641809" cy="550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tângulo 23">
            <a:extLst>
              <a:ext uri="{FF2B5EF4-FFF2-40B4-BE49-F238E27FC236}">
                <a16:creationId xmlns:a16="http://schemas.microsoft.com/office/drawing/2014/main" id="{DC2853AF-1687-4112-86AE-4502FF31D505}"/>
              </a:ext>
            </a:extLst>
          </p:cNvPr>
          <p:cNvSpPr/>
          <p:nvPr/>
        </p:nvSpPr>
        <p:spPr>
          <a:xfrm>
            <a:off x="1267405" y="3730088"/>
            <a:ext cx="3195793" cy="538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Fases da IPS</a:t>
            </a:r>
          </a:p>
        </p:txBody>
      </p:sp>
      <p:sp>
        <p:nvSpPr>
          <p:cNvPr id="11" name="Chaveta à esquerda 14">
            <a:extLst>
              <a:ext uri="{FF2B5EF4-FFF2-40B4-BE49-F238E27FC236}">
                <a16:creationId xmlns:a16="http://schemas.microsoft.com/office/drawing/2014/main" id="{814638D0-603B-5EDB-6AC0-6ADE88A986B2}"/>
              </a:ext>
            </a:extLst>
          </p:cNvPr>
          <p:cNvSpPr/>
          <p:nvPr/>
        </p:nvSpPr>
        <p:spPr>
          <a:xfrm>
            <a:off x="4782282" y="1862981"/>
            <a:ext cx="487111" cy="4272898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108" y="432655"/>
            <a:ext cx="10515600" cy="49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  <a:latin typeface="+mj-lt"/>
              </a:rPr>
              <a:t>Pontos de destaque do TAC </a:t>
            </a:r>
            <a:endParaRPr lang="pt-BR"/>
          </a:p>
          <a:p>
            <a:pPr marL="0" indent="0">
              <a:buNone/>
            </a:pPr>
            <a:endParaRPr lang="pt-BR" sz="1200" b="1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8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279308" y="1026958"/>
            <a:ext cx="10513106" cy="8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0A790-1222-18F7-A221-F00B9F7B48A2}"/>
              </a:ext>
            </a:extLst>
          </p:cNvPr>
          <p:cNvSpPr txBox="1"/>
          <p:nvPr/>
        </p:nvSpPr>
        <p:spPr>
          <a:xfrm>
            <a:off x="-540327" y="1330035"/>
            <a:ext cx="12150435" cy="16301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/>
              </a:rPr>
              <a:t>Termo de Ajustamento de Conduta (TAC)</a:t>
            </a:r>
            <a:r>
              <a:rPr lang="pt-BR" sz="2300">
                <a:solidFill>
                  <a:srgbClr val="002060"/>
                </a:solidFill>
                <a:latin typeface="Calibri"/>
                <a:cs typeface="Arial"/>
              </a:rPr>
              <a:t> é capítulo à parte – em apertado resumo:</a:t>
            </a:r>
            <a:endParaRPr lang="en-US" sz="230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1657350" indent="-285750">
              <a:lnSpc>
                <a:spcPct val="150000"/>
              </a:lnSpc>
              <a:buFont typeface="Arial,Sans-Serif"/>
              <a:buChar char="•"/>
            </a:pPr>
            <a:r>
              <a:rPr lang="pt-BR" sz="2300">
                <a:solidFill>
                  <a:srgbClr val="002060"/>
                </a:solidFill>
                <a:latin typeface="Calibri"/>
                <a:cs typeface="Arial"/>
              </a:rPr>
              <a:t> Competência para celebração: A.I. (unidade setorial  de correição/Reitor);</a:t>
            </a:r>
            <a:endParaRPr lang="en-US" sz="230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1657350" indent="-285750">
              <a:lnSpc>
                <a:spcPct val="150000"/>
              </a:lnSpc>
              <a:buFont typeface="Arial,Sans-Serif"/>
              <a:buChar char="•"/>
            </a:pPr>
            <a:r>
              <a:rPr lang="pt-BR" sz="2300">
                <a:solidFill>
                  <a:srgbClr val="002060"/>
                </a:solidFill>
                <a:latin typeface="Calibri"/>
                <a:cs typeface="Arial"/>
              </a:rPr>
              <a:t>Pode ser proposto por Autoridade instauradora, Acusado, Comissão processante (RF).</a:t>
            </a:r>
            <a:endParaRPr lang="pt-BR" sz="2300">
              <a:solidFill>
                <a:srgbClr val="002060"/>
              </a:solidFill>
              <a:highlight>
                <a:srgbClr val="808080"/>
              </a:highlight>
              <a:latin typeface="Calibri"/>
              <a:ea typeface="Calibri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E6AA54-F3D0-F0E7-5960-315CB202D27B}"/>
              </a:ext>
            </a:extLst>
          </p:cNvPr>
          <p:cNvSpPr txBox="1"/>
          <p:nvPr/>
        </p:nvSpPr>
        <p:spPr>
          <a:xfrm>
            <a:off x="1011381" y="3311236"/>
            <a:ext cx="10238509" cy="1099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3" algn="just">
              <a:lnSpc>
                <a:spcPct val="150000"/>
              </a:lnSpc>
            </a:pPr>
            <a:r>
              <a:rPr lang="pt-BR" sz="2300" dirty="0">
                <a:solidFill>
                  <a:srgbClr val="002060"/>
                </a:solidFill>
                <a:cs typeface="Calibri"/>
              </a:rPr>
              <a:t>Obs.1: TAC para aposentados (NT 2628-2022) - entendimento da CGU; </a:t>
            </a:r>
            <a:endParaRPr lang="en-US" sz="2300" dirty="0">
              <a:ea typeface="Calibri"/>
              <a:cs typeface="Calibri"/>
            </a:endParaRPr>
          </a:p>
          <a:p>
            <a:pPr lvl="3" algn="just">
              <a:lnSpc>
                <a:spcPct val="150000"/>
              </a:lnSpc>
            </a:pPr>
            <a:endParaRPr lang="en-US" sz="23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2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04975"/>
            <a:ext cx="121920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pt-BR" sz="3600" b="1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4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3000" b="1">
              <a:solidFill>
                <a:srgbClr val="00206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CB665C-7EF4-44EC-9895-BA08E2F155CA}"/>
              </a:ext>
            </a:extLst>
          </p:cNvPr>
          <p:cNvSpPr txBox="1"/>
          <p:nvPr/>
        </p:nvSpPr>
        <p:spPr>
          <a:xfrm>
            <a:off x="694943" y="854370"/>
            <a:ext cx="9752670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Admissibilidade - </a:t>
            </a:r>
            <a:r>
              <a:rPr lang="pt-BR" sz="3600" b="1">
                <a:solidFill>
                  <a:srgbClr val="002060"/>
                </a:solidFill>
              </a:rPr>
              <a:t>Matriz de Responsabilização</a:t>
            </a:r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997A196-CC78-4752-A0D9-B86055BCECDE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A5B3BDE0-B1AA-4416-8C9E-B9CCF95B4550}"/>
              </a:ext>
            </a:extLst>
          </p:cNvPr>
          <p:cNvSpPr txBox="1">
            <a:spLocks/>
          </p:cNvSpPr>
          <p:nvPr/>
        </p:nvSpPr>
        <p:spPr>
          <a:xfrm>
            <a:off x="1" y="2222648"/>
            <a:ext cx="12192000" cy="663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400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4400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3000" b="1">
              <a:solidFill>
                <a:srgbClr val="002060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85C2AD7-50A9-4396-BB4C-27C036ED01FE}"/>
              </a:ext>
            </a:extLst>
          </p:cNvPr>
          <p:cNvGraphicFramePr>
            <a:graphicFrameLocks noGrp="1"/>
          </p:cNvGraphicFramePr>
          <p:nvPr/>
        </p:nvGraphicFramePr>
        <p:xfrm>
          <a:off x="694943" y="2448600"/>
          <a:ext cx="10914890" cy="3637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978">
                  <a:extLst>
                    <a:ext uri="{9D8B030D-6E8A-4147-A177-3AD203B41FA5}">
                      <a16:colId xmlns:a16="http://schemas.microsoft.com/office/drawing/2014/main" val="3855496450"/>
                    </a:ext>
                  </a:extLst>
                </a:gridCol>
                <a:gridCol w="2182978">
                  <a:extLst>
                    <a:ext uri="{9D8B030D-6E8A-4147-A177-3AD203B41FA5}">
                      <a16:colId xmlns:a16="http://schemas.microsoft.com/office/drawing/2014/main" val="4235346985"/>
                    </a:ext>
                  </a:extLst>
                </a:gridCol>
                <a:gridCol w="2182978">
                  <a:extLst>
                    <a:ext uri="{9D8B030D-6E8A-4147-A177-3AD203B41FA5}">
                      <a16:colId xmlns:a16="http://schemas.microsoft.com/office/drawing/2014/main" val="749383381"/>
                    </a:ext>
                  </a:extLst>
                </a:gridCol>
                <a:gridCol w="2182978">
                  <a:extLst>
                    <a:ext uri="{9D8B030D-6E8A-4147-A177-3AD203B41FA5}">
                      <a16:colId xmlns:a16="http://schemas.microsoft.com/office/drawing/2014/main" val="3938435129"/>
                    </a:ext>
                  </a:extLst>
                </a:gridCol>
                <a:gridCol w="2182978">
                  <a:extLst>
                    <a:ext uri="{9D8B030D-6E8A-4147-A177-3AD203B41FA5}">
                      <a16:colId xmlns:a16="http://schemas.microsoft.com/office/drawing/2014/main" val="4118455699"/>
                    </a:ext>
                  </a:extLst>
                </a:gridCol>
              </a:tblGrid>
              <a:tr h="727577">
                <a:tc>
                  <a:txBody>
                    <a:bodyPr/>
                    <a:lstStyle/>
                    <a:p>
                      <a:r>
                        <a:rPr lang="pt-BR"/>
                        <a:t>Fato/Conduta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Evidências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Evidências faltantes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Possível tipificação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86666"/>
                  </a:ext>
                </a:extLst>
              </a:tr>
              <a:tr h="2910306">
                <a:tc>
                  <a:txBody>
                    <a:bodyPr/>
                    <a:lstStyle/>
                    <a:p>
                      <a:r>
                        <a:rPr lang="pt-BR" b="1"/>
                        <a:t>Descrição do evento supostamente 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Agente público vinculado à irregularidade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Descrição e localização de informações que apontam para a ocorrência do fato e sua vinculação ao 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Indicação de fontes de provas e meios de consultas possíveis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Tipologia da conduta praticada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9949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4CD569AB-E7AA-41C4-A569-6FA56A686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96650"/>
              </p:ext>
            </p:extLst>
          </p:nvPr>
        </p:nvGraphicFramePr>
        <p:xfrm>
          <a:off x="694943" y="1769729"/>
          <a:ext cx="10914890" cy="3978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978">
                  <a:extLst>
                    <a:ext uri="{9D8B030D-6E8A-4147-A177-3AD203B41FA5}">
                      <a16:colId xmlns:a16="http://schemas.microsoft.com/office/drawing/2014/main" val="3855496450"/>
                    </a:ext>
                  </a:extLst>
                </a:gridCol>
                <a:gridCol w="1236879">
                  <a:extLst>
                    <a:ext uri="{9D8B030D-6E8A-4147-A177-3AD203B41FA5}">
                      <a16:colId xmlns:a16="http://schemas.microsoft.com/office/drawing/2014/main" val="4235346985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74938338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938435129"/>
                    </a:ext>
                  </a:extLst>
                </a:gridCol>
                <a:gridCol w="1904130">
                  <a:extLst>
                    <a:ext uri="{9D8B030D-6E8A-4147-A177-3AD203B41FA5}">
                      <a16:colId xmlns:a16="http://schemas.microsoft.com/office/drawing/2014/main" val="4118455699"/>
                    </a:ext>
                  </a:extLst>
                </a:gridCol>
              </a:tblGrid>
              <a:tr h="611371">
                <a:tc>
                  <a:txBody>
                    <a:bodyPr/>
                    <a:lstStyle/>
                    <a:p>
                      <a:r>
                        <a:rPr lang="pt-BR" b="1"/>
                        <a:t>Fato/Conduta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Evidências - Provas – Autoria e Materialidade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Evidências faltantes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Possível tipificação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86666"/>
                  </a:ext>
                </a:extLst>
              </a:tr>
              <a:tr h="611371">
                <a:tc rowSpan="5">
                  <a:txBody>
                    <a:bodyPr/>
                    <a:lstStyle/>
                    <a:p>
                      <a:r>
                        <a:rPr lang="pt-BR" b="1"/>
                        <a:t>Recebimento de vantagem indevida para a entrega de documentos sigilosos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pt-BR" b="1"/>
                        <a:t>Policarpo Quaresma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Termo de colaboração de Mané Candeeiro (fls. 2/4)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pt-BR" b="1"/>
                        <a:t>Confirmação em audiência do Termo de Colaboração de Mané Candeeiro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pt-BR" b="1"/>
                        <a:t>Art. 117, XII – receber propina...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9949"/>
                  </a:ext>
                </a:extLst>
              </a:tr>
              <a:tr h="611371"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Planilha de pagamentos da empresa Coração dos Outros S/A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96880"/>
                  </a:ext>
                </a:extLst>
              </a:tr>
              <a:tr h="611371"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Ordens de pagamento nº C.20, D.10 e F.4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93669"/>
                  </a:ext>
                </a:extLst>
              </a:tr>
              <a:tr h="611371"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Comprovante de depósito na conta 1911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25551"/>
                  </a:ext>
                </a:extLst>
              </a:tr>
              <a:tr h="777777"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Certificado de titularidade da conta 1911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51040"/>
                  </a:ext>
                </a:extLst>
              </a:tr>
            </a:tbl>
          </a:graphicData>
        </a:graphic>
      </p:graphicFrame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8F0B7184-2C70-426A-96FD-92DF39F77E24}"/>
              </a:ext>
            </a:extLst>
          </p:cNvPr>
          <p:cNvSpPr/>
          <p:nvPr/>
        </p:nvSpPr>
        <p:spPr>
          <a:xfrm>
            <a:off x="8299304" y="4521924"/>
            <a:ext cx="419391" cy="75493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 descr="Detetive">
            <a:extLst>
              <a:ext uri="{FF2B5EF4-FFF2-40B4-BE49-F238E27FC236}">
                <a16:creationId xmlns:a16="http://schemas.microsoft.com/office/drawing/2014/main" id="{907E19AC-9911-4B50-9A51-65C9A75AB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904" y="5357538"/>
            <a:ext cx="508579" cy="50857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9228486-C801-44B5-842D-14886D6C935C}"/>
              </a:ext>
            </a:extLst>
          </p:cNvPr>
          <p:cNvSpPr txBox="1"/>
          <p:nvPr/>
        </p:nvSpPr>
        <p:spPr>
          <a:xfrm>
            <a:off x="7631505" y="5808244"/>
            <a:ext cx="179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/>
              <a:t>Plano de Investigação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DCB07E9-8C38-4675-AD03-8E8AF4CB0A9A}"/>
              </a:ext>
            </a:extLst>
          </p:cNvPr>
          <p:cNvSpPr/>
          <p:nvPr/>
        </p:nvSpPr>
        <p:spPr>
          <a:xfrm>
            <a:off x="694943" y="1769727"/>
            <a:ext cx="2169443" cy="397817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3DC435-F772-6BA7-E2D5-D0A79B87D7E5}"/>
              </a:ext>
            </a:extLst>
          </p:cNvPr>
          <p:cNvSpPr txBox="1"/>
          <p:nvPr/>
        </p:nvSpPr>
        <p:spPr>
          <a:xfrm>
            <a:off x="692727" y="6109855"/>
            <a:ext cx="10654144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100" err="1">
                <a:solidFill>
                  <a:srgbClr val="002060"/>
                </a:solidFill>
                <a:ea typeface="Calibri"/>
                <a:cs typeface="Calibri"/>
              </a:rPr>
              <a:t>Obs</a:t>
            </a:r>
            <a:r>
              <a:rPr lang="pt-BR" sz="2100">
                <a:solidFill>
                  <a:srgbClr val="002060"/>
                </a:solidFill>
                <a:ea typeface="Calibri"/>
                <a:cs typeface="Calibri"/>
              </a:rPr>
              <a:t>: instrumento</a:t>
            </a:r>
            <a:r>
              <a:rPr lang="pt-BR" sz="210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dinâmico ao longo do processo (elementos de informação / provas) - no e-</a:t>
            </a:r>
            <a:r>
              <a:rPr lang="pt-BR" sz="2100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pad</a:t>
            </a:r>
            <a:r>
              <a:rPr lang="pt-BR" sz="210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.</a:t>
            </a:r>
            <a:endParaRPr lang="pt-BR" sz="210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7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C6A31A-C563-4E1C-B3DB-25142D93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69"/>
            <a:ext cx="12192000" cy="686776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826A57-46EC-4700-AC0C-78D1A07940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25A2B2-6F82-460F-921B-62FC01C78333}"/>
              </a:ext>
            </a:extLst>
          </p:cNvPr>
          <p:cNvSpPr txBox="1"/>
          <p:nvPr/>
        </p:nvSpPr>
        <p:spPr>
          <a:xfrm>
            <a:off x="1400223" y="3539961"/>
            <a:ext cx="987737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É</a:t>
            </a:r>
            <a:r>
              <a:rPr lang="pt-BR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um requisito (Pr. DPL) para eventual aplicação de</a:t>
            </a:r>
            <a:r>
              <a:rPr lang="pt-BR" sz="2800" b="1" i="0" dirty="0">
                <a:solidFill>
                  <a:srgbClr val="002060"/>
                </a:solidFill>
                <a:effectLst/>
              </a:rPr>
              <a:t> sanção disciplinar ao agente público que tenha cometido uma infração funcional.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4D24AD-5F10-4C3B-A073-76919DFEF3AF}"/>
              </a:ext>
            </a:extLst>
          </p:cNvPr>
          <p:cNvSpPr txBox="1"/>
          <p:nvPr/>
        </p:nvSpPr>
        <p:spPr>
          <a:xfrm>
            <a:off x="694943" y="854370"/>
            <a:ext cx="5504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Processos Correcionais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0B819AF-0441-475B-A950-239A3E4FD0E2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5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A83121-9DAE-41A6-B796-7F18F882AF17}"/>
              </a:ext>
            </a:extLst>
          </p:cNvPr>
          <p:cNvSpPr txBox="1">
            <a:spLocks/>
          </p:cNvSpPr>
          <p:nvPr/>
        </p:nvSpPr>
        <p:spPr>
          <a:xfrm>
            <a:off x="582169" y="4058849"/>
            <a:ext cx="10515600" cy="663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9E0725-A369-48BF-BDE2-29BFDCD911E6}"/>
              </a:ext>
            </a:extLst>
          </p:cNvPr>
          <p:cNvSpPr txBox="1"/>
          <p:nvPr/>
        </p:nvSpPr>
        <p:spPr>
          <a:xfrm>
            <a:off x="694943" y="854370"/>
            <a:ext cx="3261599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Fases do PAD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2F0D3B5-1E8E-4458-9AEB-679BD2DA152F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FEC3DB-AF4D-B5BD-6BD0-6B669512A541}"/>
              </a:ext>
            </a:extLst>
          </p:cNvPr>
          <p:cNvSpPr txBox="1"/>
          <p:nvPr/>
        </p:nvSpPr>
        <p:spPr>
          <a:xfrm>
            <a:off x="1302327" y="2036618"/>
            <a:ext cx="10307781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600">
                <a:latin typeface="Calibri"/>
                <a:ea typeface="Calibri"/>
                <a:cs typeface="Arial"/>
              </a:rPr>
              <a:t>Art. 151 da Lei nº 8.112/1990:</a:t>
            </a:r>
          </a:p>
          <a:p>
            <a:r>
              <a:rPr lang="pt-BR" sz="2600">
                <a:latin typeface="Calibri"/>
                <a:ea typeface="Calibri"/>
                <a:cs typeface="Arial"/>
              </a:rPr>
              <a:t>“O processo disciplinar se desenvolve nas seguintes </a:t>
            </a:r>
            <a:r>
              <a:rPr lang="pt-BR" sz="260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fases</a:t>
            </a:r>
            <a:r>
              <a:rPr lang="pt-BR" sz="2600">
                <a:latin typeface="Calibri"/>
                <a:ea typeface="Calibri"/>
                <a:cs typeface="Arial"/>
              </a:rPr>
              <a:t>:</a:t>
            </a:r>
          </a:p>
          <a:p>
            <a:r>
              <a:rPr lang="pt-BR" sz="2600">
                <a:latin typeface="Calibri"/>
                <a:ea typeface="Calibri"/>
                <a:cs typeface="Arial"/>
              </a:rPr>
              <a:t>I - </a:t>
            </a:r>
            <a:r>
              <a:rPr lang="pt-BR" sz="260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instauração</a:t>
            </a:r>
            <a:r>
              <a:rPr lang="pt-BR" sz="2600">
                <a:latin typeface="Calibri"/>
                <a:ea typeface="Calibri"/>
                <a:cs typeface="Arial"/>
              </a:rPr>
              <a:t>, com a publicação do ato que constituir a comissão;</a:t>
            </a:r>
          </a:p>
          <a:p>
            <a:r>
              <a:rPr lang="pt-BR" sz="2600">
                <a:latin typeface="Calibri"/>
                <a:ea typeface="Calibri"/>
                <a:cs typeface="Arial"/>
              </a:rPr>
              <a:t>II - </a:t>
            </a:r>
            <a:r>
              <a:rPr lang="pt-BR" sz="2600">
                <a:solidFill>
                  <a:schemeClr val="bg2"/>
                </a:solidFill>
                <a:highlight>
                  <a:srgbClr val="0000FF"/>
                </a:highlight>
                <a:latin typeface="Calibri"/>
                <a:ea typeface="Calibri"/>
                <a:cs typeface="Arial"/>
              </a:rPr>
              <a:t>inquérito administrativo</a:t>
            </a:r>
            <a:r>
              <a:rPr lang="pt-BR" sz="2600">
                <a:latin typeface="Calibri"/>
                <a:ea typeface="Calibri"/>
                <a:cs typeface="Arial"/>
              </a:rPr>
              <a:t>, que compreende</a:t>
            </a:r>
            <a:r>
              <a:rPr lang="pt-BR" sz="2600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pt-BR" sz="2600">
                <a:solidFill>
                  <a:schemeClr val="accent1"/>
                </a:solidFill>
                <a:latin typeface="Calibri"/>
                <a:ea typeface="Calibri"/>
                <a:cs typeface="Arial"/>
              </a:rPr>
              <a:t>instrução</a:t>
            </a:r>
            <a:r>
              <a:rPr lang="pt-BR" sz="2600">
                <a:latin typeface="Calibri"/>
                <a:ea typeface="Calibri"/>
                <a:cs typeface="Arial"/>
              </a:rPr>
              <a:t>,</a:t>
            </a:r>
            <a:r>
              <a:rPr lang="pt-BR" sz="2600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pt-BR" sz="2600">
                <a:solidFill>
                  <a:schemeClr val="accent1"/>
                </a:solidFill>
                <a:latin typeface="Calibri"/>
                <a:ea typeface="Calibri"/>
                <a:cs typeface="Arial"/>
              </a:rPr>
              <a:t>defesa </a:t>
            </a:r>
            <a:r>
              <a:rPr lang="pt-BR" sz="2600">
                <a:latin typeface="Calibri"/>
                <a:ea typeface="Calibri"/>
                <a:cs typeface="Arial"/>
              </a:rPr>
              <a:t>e</a:t>
            </a:r>
            <a:r>
              <a:rPr lang="pt-BR" sz="2600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pt-BR" sz="2600">
                <a:solidFill>
                  <a:schemeClr val="accent1"/>
                </a:solidFill>
                <a:latin typeface="Calibri"/>
                <a:ea typeface="Calibri"/>
                <a:cs typeface="Arial"/>
              </a:rPr>
              <a:t>relatório</a:t>
            </a:r>
            <a:r>
              <a:rPr lang="pt-BR" sz="2600">
                <a:latin typeface="Calibri"/>
                <a:ea typeface="Calibri"/>
                <a:cs typeface="Arial"/>
              </a:rPr>
              <a:t>;</a:t>
            </a:r>
          </a:p>
          <a:p>
            <a:r>
              <a:rPr lang="pt-BR" sz="2600">
                <a:latin typeface="Calibri"/>
                <a:ea typeface="Calibri"/>
                <a:cs typeface="Arial"/>
              </a:rPr>
              <a:t>III - </a:t>
            </a:r>
            <a:r>
              <a:rPr lang="pt-BR" sz="260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julgamento</a:t>
            </a:r>
            <a:r>
              <a:rPr lang="pt-BR" sz="2600">
                <a:latin typeface="Calibri"/>
                <a:ea typeface="Calibri"/>
                <a:cs typeface="Arial"/>
              </a:rPr>
              <a:t>”.</a:t>
            </a:r>
          </a:p>
          <a:p>
            <a:pPr algn="l"/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0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98FCBEC-F42B-4AD6-851E-DCAF0E6FC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82276"/>
              </p:ext>
            </p:extLst>
          </p:nvPr>
        </p:nvGraphicFramePr>
        <p:xfrm>
          <a:off x="573778" y="957718"/>
          <a:ext cx="11248180" cy="56503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68695">
                  <a:extLst>
                    <a:ext uri="{9D8B030D-6E8A-4147-A177-3AD203B41FA5}">
                      <a16:colId xmlns:a16="http://schemas.microsoft.com/office/drawing/2014/main" val="3814544475"/>
                    </a:ext>
                  </a:extLst>
                </a:gridCol>
                <a:gridCol w="947038">
                  <a:extLst>
                    <a:ext uri="{9D8B030D-6E8A-4147-A177-3AD203B41FA5}">
                      <a16:colId xmlns:a16="http://schemas.microsoft.com/office/drawing/2014/main" val="1801222119"/>
                    </a:ext>
                  </a:extLst>
                </a:gridCol>
                <a:gridCol w="8932447">
                  <a:extLst>
                    <a:ext uri="{9D8B030D-6E8A-4147-A177-3AD203B41FA5}">
                      <a16:colId xmlns:a16="http://schemas.microsoft.com/office/drawing/2014/main" val="1738414147"/>
                    </a:ext>
                  </a:extLst>
                </a:gridCol>
              </a:tblGrid>
              <a:tr h="2790503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PROCESSO ADMINISTRATIVO DISCIPLINAR RITO ORDINÁRIO </a:t>
                      </a:r>
                    </a:p>
                    <a:p>
                      <a:pPr algn="ctr"/>
                      <a:r>
                        <a:rPr lang="pt-BR" sz="2400"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Lei nº 8.112/90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Comissão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56120"/>
                  </a:ext>
                </a:extLst>
              </a:tr>
              <a:tr h="16808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Autoridade Instauradora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5743"/>
                  </a:ext>
                </a:extLst>
              </a:tr>
              <a:tr h="1178963">
                <a:tc vMerge="1">
                  <a:txBody>
                    <a:bodyPr/>
                    <a:lstStyle/>
                    <a:p>
                      <a:pPr algn="ctr"/>
                      <a:endParaRPr lang="pt-BR" sz="2400"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Autoridade Julgadora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76270"/>
                  </a:ext>
                </a:extLst>
              </a:tr>
            </a:tbl>
          </a:graphicData>
        </a:graphic>
      </p:graphicFrame>
      <p:sp>
        <p:nvSpPr>
          <p:cNvPr id="3" name="Fluxograma: Conector 2">
            <a:extLst>
              <a:ext uri="{FF2B5EF4-FFF2-40B4-BE49-F238E27FC236}">
                <a16:creationId xmlns:a16="http://schemas.microsoft.com/office/drawing/2014/main" id="{B5A2AF07-D71D-4460-A73E-AE573DEDE52B}"/>
              </a:ext>
            </a:extLst>
          </p:cNvPr>
          <p:cNvSpPr/>
          <p:nvPr/>
        </p:nvSpPr>
        <p:spPr>
          <a:xfrm>
            <a:off x="3453076" y="4937234"/>
            <a:ext cx="324000" cy="324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99656D6-917A-4DE7-A362-660060E9B00F}"/>
              </a:ext>
            </a:extLst>
          </p:cNvPr>
          <p:cNvCxnSpPr>
            <a:cxnSpLocks/>
          </p:cNvCxnSpPr>
          <p:nvPr/>
        </p:nvCxnSpPr>
        <p:spPr>
          <a:xfrm flipV="1">
            <a:off x="3618580" y="4664274"/>
            <a:ext cx="0" cy="2469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168761C-4E61-47CE-AA72-770EB2625419}"/>
              </a:ext>
            </a:extLst>
          </p:cNvPr>
          <p:cNvSpPr/>
          <p:nvPr/>
        </p:nvSpPr>
        <p:spPr>
          <a:xfrm>
            <a:off x="3074210" y="4018597"/>
            <a:ext cx="1121664" cy="523758"/>
          </a:xfrm>
          <a:prstGeom prst="roundRect">
            <a:avLst/>
          </a:prstGeom>
          <a:noFill/>
          <a:ln w="31750" cmpd="thickThin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Portaria de Instauração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A7707A4-1E5D-4112-96CA-D90E9ADE898C}"/>
              </a:ext>
            </a:extLst>
          </p:cNvPr>
          <p:cNvSpPr/>
          <p:nvPr/>
        </p:nvSpPr>
        <p:spPr>
          <a:xfrm>
            <a:off x="4382610" y="1481970"/>
            <a:ext cx="1011304" cy="499869"/>
          </a:xfrm>
          <a:prstGeom prst="round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Notificação Prévia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B2F75C1-1D96-401A-8163-16EC042422FC}"/>
              </a:ext>
            </a:extLst>
          </p:cNvPr>
          <p:cNvSpPr/>
          <p:nvPr/>
        </p:nvSpPr>
        <p:spPr>
          <a:xfrm>
            <a:off x="5692209" y="1481969"/>
            <a:ext cx="1011304" cy="499869"/>
          </a:xfrm>
          <a:prstGeom prst="round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Instrução Probatória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C6A42C-73F2-48D8-BCD5-FE620696EA79}"/>
              </a:ext>
            </a:extLst>
          </p:cNvPr>
          <p:cNvSpPr txBox="1"/>
          <p:nvPr/>
        </p:nvSpPr>
        <p:spPr>
          <a:xfrm>
            <a:off x="9459708" y="334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3B6688E-3A8B-466B-A9E3-634407E13912}"/>
              </a:ext>
            </a:extLst>
          </p:cNvPr>
          <p:cNvSpPr/>
          <p:nvPr/>
        </p:nvSpPr>
        <p:spPr>
          <a:xfrm>
            <a:off x="8313347" y="1478365"/>
            <a:ext cx="1038506" cy="499869"/>
          </a:xfrm>
          <a:prstGeom prst="roundRect">
            <a:avLst/>
          </a:prstGeom>
          <a:noFill/>
          <a:ln w="31750" cmpd="thickThin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Indiciamento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394E12C-A975-4CBE-B2FB-0AB5CE2B4BA0}"/>
              </a:ext>
            </a:extLst>
          </p:cNvPr>
          <p:cNvSpPr/>
          <p:nvPr/>
        </p:nvSpPr>
        <p:spPr>
          <a:xfrm>
            <a:off x="10406626" y="1431515"/>
            <a:ext cx="1121664" cy="499869"/>
          </a:xfrm>
          <a:prstGeom prst="round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Citação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055DC7A-DEEF-4854-8105-81E59B1EF24E}"/>
              </a:ext>
            </a:extLst>
          </p:cNvPr>
          <p:cNvSpPr txBox="1"/>
          <p:nvPr/>
        </p:nvSpPr>
        <p:spPr>
          <a:xfrm>
            <a:off x="8486387" y="2217634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/>
              <a:t>Não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264296C-DEBA-4F57-BD60-35F0F1CF6B88}"/>
              </a:ext>
            </a:extLst>
          </p:cNvPr>
          <p:cNvSpPr/>
          <p:nvPr/>
        </p:nvSpPr>
        <p:spPr>
          <a:xfrm>
            <a:off x="10300453" y="2474164"/>
            <a:ext cx="1121664" cy="499869"/>
          </a:xfrm>
          <a:prstGeom prst="roundRect">
            <a:avLst/>
          </a:prstGeom>
          <a:noFill/>
          <a:ln w="31750" cmpd="thickThin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Defesa Escrita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611DF40-405B-401E-8B1B-D4FD0B0EB002}"/>
              </a:ext>
            </a:extLst>
          </p:cNvPr>
          <p:cNvSpPr/>
          <p:nvPr/>
        </p:nvSpPr>
        <p:spPr>
          <a:xfrm>
            <a:off x="8099408" y="3023540"/>
            <a:ext cx="1121664" cy="499869"/>
          </a:xfrm>
          <a:prstGeom prst="roundRect">
            <a:avLst/>
          </a:prstGeom>
          <a:noFill/>
          <a:ln w="31750" cmpd="thickThin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Relatório Final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45D67444-40D0-446D-9D9D-A9E3A7A7F48A}"/>
              </a:ext>
            </a:extLst>
          </p:cNvPr>
          <p:cNvSpPr/>
          <p:nvPr/>
        </p:nvSpPr>
        <p:spPr>
          <a:xfrm>
            <a:off x="7854571" y="4140024"/>
            <a:ext cx="1121664" cy="499869"/>
          </a:xfrm>
          <a:prstGeom prst="round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Autoridade é competente?</a:t>
            </a:r>
          </a:p>
        </p:txBody>
      </p:sp>
      <p:sp>
        <p:nvSpPr>
          <p:cNvPr id="35" name="Losango 34">
            <a:extLst>
              <a:ext uri="{FF2B5EF4-FFF2-40B4-BE49-F238E27FC236}">
                <a16:creationId xmlns:a16="http://schemas.microsoft.com/office/drawing/2014/main" id="{9D434FDF-A9EA-4FBE-840A-4E44E78EE6C6}"/>
              </a:ext>
            </a:extLst>
          </p:cNvPr>
          <p:cNvSpPr/>
          <p:nvPr/>
        </p:nvSpPr>
        <p:spPr>
          <a:xfrm>
            <a:off x="9778166" y="1606445"/>
            <a:ext cx="216000" cy="216000"/>
          </a:xfrm>
          <a:prstGeom prst="diamond">
            <a:avLst/>
          </a:prstGeom>
          <a:solidFill>
            <a:srgbClr val="002060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3F87B87-F682-4AA8-A497-4B229C665E72}"/>
              </a:ext>
            </a:extLst>
          </p:cNvPr>
          <p:cNvSpPr txBox="1"/>
          <p:nvPr/>
        </p:nvSpPr>
        <p:spPr>
          <a:xfrm>
            <a:off x="9710147" y="1361856"/>
            <a:ext cx="533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/>
              <a:t>Sim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E1A247A3-113D-465D-AE89-EA58576577A3}"/>
              </a:ext>
            </a:extLst>
          </p:cNvPr>
          <p:cNvSpPr/>
          <p:nvPr/>
        </p:nvSpPr>
        <p:spPr>
          <a:xfrm>
            <a:off x="7933827" y="5784034"/>
            <a:ext cx="1121664" cy="499869"/>
          </a:xfrm>
          <a:prstGeom prst="roundRect">
            <a:avLst/>
          </a:prstGeom>
          <a:noFill/>
          <a:ln w="31750" cmpd="thickThin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Julgamento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7D034C67-F0B9-43E6-B4F6-8AD31BCF743C}"/>
              </a:ext>
            </a:extLst>
          </p:cNvPr>
          <p:cNvSpPr/>
          <p:nvPr/>
        </p:nvSpPr>
        <p:spPr>
          <a:xfrm>
            <a:off x="10300453" y="4147610"/>
            <a:ext cx="1121664" cy="499869"/>
          </a:xfrm>
          <a:prstGeom prst="roundRect">
            <a:avLst/>
          </a:prstGeom>
          <a:noFill/>
          <a:ln w="31750" cmpd="thickThin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Julgamento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1C705A2A-4D21-407A-A142-50C57B965EFB}"/>
              </a:ext>
            </a:extLst>
          </p:cNvPr>
          <p:cNvCxnSpPr>
            <a:cxnSpLocks/>
          </p:cNvCxnSpPr>
          <p:nvPr/>
        </p:nvCxnSpPr>
        <p:spPr>
          <a:xfrm>
            <a:off x="10949170" y="1964380"/>
            <a:ext cx="0" cy="3725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43F7AE5-6D89-4705-97B6-553BFC077B9E}"/>
              </a:ext>
            </a:extLst>
          </p:cNvPr>
          <p:cNvSpPr/>
          <p:nvPr/>
        </p:nvSpPr>
        <p:spPr>
          <a:xfrm>
            <a:off x="3165265" y="1483996"/>
            <a:ext cx="939555" cy="499869"/>
          </a:xfrm>
          <a:prstGeom prst="round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Instalação dos trabalhos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82847BFA-586B-409D-A7D5-E13F5102E641}"/>
              </a:ext>
            </a:extLst>
          </p:cNvPr>
          <p:cNvCxnSpPr>
            <a:cxnSpLocks/>
          </p:cNvCxnSpPr>
          <p:nvPr/>
        </p:nvCxnSpPr>
        <p:spPr>
          <a:xfrm>
            <a:off x="4104820" y="1701519"/>
            <a:ext cx="25913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B6A1C703-562E-4233-BDB9-2D60B35DCBC6}"/>
              </a:ext>
            </a:extLst>
          </p:cNvPr>
          <p:cNvCxnSpPr>
            <a:cxnSpLocks/>
          </p:cNvCxnSpPr>
          <p:nvPr/>
        </p:nvCxnSpPr>
        <p:spPr>
          <a:xfrm>
            <a:off x="8415403" y="3557143"/>
            <a:ext cx="0" cy="4514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7061DFF-9F4C-4BD0-AFFF-393527390ABA}"/>
              </a:ext>
            </a:extLst>
          </p:cNvPr>
          <p:cNvSpPr/>
          <p:nvPr/>
        </p:nvSpPr>
        <p:spPr>
          <a:xfrm>
            <a:off x="6986458" y="1481453"/>
            <a:ext cx="1099362" cy="499869"/>
          </a:xfrm>
          <a:prstGeom prst="round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Interrogatório</a:t>
            </a:r>
          </a:p>
        </p:txBody>
      </p: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975A5555-3D97-45FD-AFE6-7039EE57B0E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3624319" y="2179824"/>
            <a:ext cx="10723" cy="18387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A9729AE4-4E16-429E-82A4-BC48324D1F2C}"/>
              </a:ext>
            </a:extLst>
          </p:cNvPr>
          <p:cNvCxnSpPr>
            <a:cxnSpLocks/>
          </p:cNvCxnSpPr>
          <p:nvPr/>
        </p:nvCxnSpPr>
        <p:spPr>
          <a:xfrm>
            <a:off x="8849008" y="1991667"/>
            <a:ext cx="0" cy="2753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C6AE8223-B980-48D7-AC0A-2BD400FC02EA}"/>
              </a:ext>
            </a:extLst>
          </p:cNvPr>
          <p:cNvCxnSpPr>
            <a:cxnSpLocks/>
          </p:cNvCxnSpPr>
          <p:nvPr/>
        </p:nvCxnSpPr>
        <p:spPr>
          <a:xfrm flipV="1">
            <a:off x="9823506" y="4360961"/>
            <a:ext cx="332093" cy="44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>
            <a:extLst>
              <a:ext uri="{FF2B5EF4-FFF2-40B4-BE49-F238E27FC236}">
                <a16:creationId xmlns:a16="http://schemas.microsoft.com/office/drawing/2014/main" id="{C95F1228-7D79-4EF2-84F1-CCFAE4A2081B}"/>
              </a:ext>
            </a:extLst>
          </p:cNvPr>
          <p:cNvCxnSpPr>
            <a:cxnSpLocks/>
          </p:cNvCxnSpPr>
          <p:nvPr/>
        </p:nvCxnSpPr>
        <p:spPr>
          <a:xfrm flipH="1">
            <a:off x="8414926" y="5337197"/>
            <a:ext cx="477" cy="34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8EC4D979-813C-4DFB-8FF6-042735139EB5}"/>
              </a:ext>
            </a:extLst>
          </p:cNvPr>
          <p:cNvCxnSpPr>
            <a:cxnSpLocks/>
          </p:cNvCxnSpPr>
          <p:nvPr/>
        </p:nvCxnSpPr>
        <p:spPr>
          <a:xfrm>
            <a:off x="9005558" y="4389958"/>
            <a:ext cx="4251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de Seta Reta 123">
            <a:extLst>
              <a:ext uri="{FF2B5EF4-FFF2-40B4-BE49-F238E27FC236}">
                <a16:creationId xmlns:a16="http://schemas.microsoft.com/office/drawing/2014/main" id="{FB5351E2-290B-4F67-8943-9B7183599B2A}"/>
              </a:ext>
            </a:extLst>
          </p:cNvPr>
          <p:cNvCxnSpPr>
            <a:cxnSpLocks/>
          </p:cNvCxnSpPr>
          <p:nvPr/>
        </p:nvCxnSpPr>
        <p:spPr>
          <a:xfrm>
            <a:off x="5393914" y="1707738"/>
            <a:ext cx="25913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de Seta Reta 124">
            <a:extLst>
              <a:ext uri="{FF2B5EF4-FFF2-40B4-BE49-F238E27FC236}">
                <a16:creationId xmlns:a16="http://schemas.microsoft.com/office/drawing/2014/main" id="{7166047E-9830-4B9D-AE3A-63BEFD647A44}"/>
              </a:ext>
            </a:extLst>
          </p:cNvPr>
          <p:cNvCxnSpPr>
            <a:cxnSpLocks/>
          </p:cNvCxnSpPr>
          <p:nvPr/>
        </p:nvCxnSpPr>
        <p:spPr>
          <a:xfrm>
            <a:off x="6688948" y="1701519"/>
            <a:ext cx="25913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4C4381AE-89CF-4F11-9E94-AEABF0D90A16}"/>
              </a:ext>
            </a:extLst>
          </p:cNvPr>
          <p:cNvCxnSpPr>
            <a:cxnSpLocks/>
          </p:cNvCxnSpPr>
          <p:nvPr/>
        </p:nvCxnSpPr>
        <p:spPr>
          <a:xfrm>
            <a:off x="8070755" y="1714446"/>
            <a:ext cx="25913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de Seta Reta 126">
            <a:extLst>
              <a:ext uri="{FF2B5EF4-FFF2-40B4-BE49-F238E27FC236}">
                <a16:creationId xmlns:a16="http://schemas.microsoft.com/office/drawing/2014/main" id="{B9A35F63-50E0-48D7-9865-20763E6F9E29}"/>
              </a:ext>
            </a:extLst>
          </p:cNvPr>
          <p:cNvCxnSpPr>
            <a:cxnSpLocks/>
          </p:cNvCxnSpPr>
          <p:nvPr/>
        </p:nvCxnSpPr>
        <p:spPr>
          <a:xfrm>
            <a:off x="9385303" y="1701519"/>
            <a:ext cx="25913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2568DC87-3A9C-440F-B81B-A93548CDF57D}"/>
              </a:ext>
            </a:extLst>
          </p:cNvPr>
          <p:cNvCxnSpPr>
            <a:cxnSpLocks/>
          </p:cNvCxnSpPr>
          <p:nvPr/>
        </p:nvCxnSpPr>
        <p:spPr>
          <a:xfrm>
            <a:off x="10045047" y="1701519"/>
            <a:ext cx="2059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de Seta Reta 132">
            <a:extLst>
              <a:ext uri="{FF2B5EF4-FFF2-40B4-BE49-F238E27FC236}">
                <a16:creationId xmlns:a16="http://schemas.microsoft.com/office/drawing/2014/main" id="{70D8F0BA-0FE1-4C0F-A026-E2F403F8B08C}"/>
              </a:ext>
            </a:extLst>
          </p:cNvPr>
          <p:cNvCxnSpPr>
            <a:cxnSpLocks/>
          </p:cNvCxnSpPr>
          <p:nvPr/>
        </p:nvCxnSpPr>
        <p:spPr>
          <a:xfrm>
            <a:off x="8843998" y="2698679"/>
            <a:ext cx="0" cy="2753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de Seta Reta 136">
            <a:extLst>
              <a:ext uri="{FF2B5EF4-FFF2-40B4-BE49-F238E27FC236}">
                <a16:creationId xmlns:a16="http://schemas.microsoft.com/office/drawing/2014/main" id="{DE2B6F77-612A-4FC0-AF25-ECB50BE3AEEE}"/>
              </a:ext>
            </a:extLst>
          </p:cNvPr>
          <p:cNvCxnSpPr>
            <a:cxnSpLocks/>
          </p:cNvCxnSpPr>
          <p:nvPr/>
        </p:nvCxnSpPr>
        <p:spPr>
          <a:xfrm>
            <a:off x="8415403" y="4639893"/>
            <a:ext cx="0" cy="2753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AE844B4D-346B-4618-BCA4-E610DAE9D83B}"/>
              </a:ext>
            </a:extLst>
          </p:cNvPr>
          <p:cNvSpPr txBox="1"/>
          <p:nvPr/>
        </p:nvSpPr>
        <p:spPr>
          <a:xfrm>
            <a:off x="3398439" y="4976123"/>
            <a:ext cx="473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/>
              <a:t>Início</a:t>
            </a:r>
          </a:p>
        </p:txBody>
      </p:sp>
      <p:sp>
        <p:nvSpPr>
          <p:cNvPr id="144" name="Losango 143">
            <a:extLst>
              <a:ext uri="{FF2B5EF4-FFF2-40B4-BE49-F238E27FC236}">
                <a16:creationId xmlns:a16="http://schemas.microsoft.com/office/drawing/2014/main" id="{8142E26E-E344-4B5A-B069-ED4F01F2E56F}"/>
              </a:ext>
            </a:extLst>
          </p:cNvPr>
          <p:cNvSpPr/>
          <p:nvPr/>
        </p:nvSpPr>
        <p:spPr>
          <a:xfrm>
            <a:off x="8741008" y="2430594"/>
            <a:ext cx="216000" cy="216000"/>
          </a:xfrm>
          <a:prstGeom prst="diamond">
            <a:avLst/>
          </a:prstGeom>
          <a:solidFill>
            <a:srgbClr val="002060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146" name="Losango 145">
            <a:extLst>
              <a:ext uri="{FF2B5EF4-FFF2-40B4-BE49-F238E27FC236}">
                <a16:creationId xmlns:a16="http://schemas.microsoft.com/office/drawing/2014/main" id="{6F6AF689-1B45-4BE4-8D99-7A0FE0455563}"/>
              </a:ext>
            </a:extLst>
          </p:cNvPr>
          <p:cNvSpPr/>
          <p:nvPr/>
        </p:nvSpPr>
        <p:spPr>
          <a:xfrm>
            <a:off x="9602147" y="4254355"/>
            <a:ext cx="216000" cy="216000"/>
          </a:xfrm>
          <a:prstGeom prst="diamond">
            <a:avLst/>
          </a:prstGeom>
          <a:solidFill>
            <a:srgbClr val="002060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C31BA5BA-1053-4AC7-97E1-3F86F32BC960}"/>
              </a:ext>
            </a:extLst>
          </p:cNvPr>
          <p:cNvSpPr txBox="1"/>
          <p:nvPr/>
        </p:nvSpPr>
        <p:spPr>
          <a:xfrm>
            <a:off x="9534128" y="4009766"/>
            <a:ext cx="533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/>
              <a:t>Sim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27821444-23BD-42C5-AD24-B49839DF42DE}"/>
              </a:ext>
            </a:extLst>
          </p:cNvPr>
          <p:cNvSpPr txBox="1"/>
          <p:nvPr/>
        </p:nvSpPr>
        <p:spPr>
          <a:xfrm>
            <a:off x="8052305" y="4878016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/>
              <a:t>Não</a:t>
            </a:r>
          </a:p>
        </p:txBody>
      </p:sp>
      <p:sp>
        <p:nvSpPr>
          <p:cNvPr id="149" name="Losango 148">
            <a:extLst>
              <a:ext uri="{FF2B5EF4-FFF2-40B4-BE49-F238E27FC236}">
                <a16:creationId xmlns:a16="http://schemas.microsoft.com/office/drawing/2014/main" id="{8858B546-2BA0-4216-93C1-F6EA1329115A}"/>
              </a:ext>
            </a:extLst>
          </p:cNvPr>
          <p:cNvSpPr/>
          <p:nvPr/>
        </p:nvSpPr>
        <p:spPr>
          <a:xfrm>
            <a:off x="8306926" y="5090976"/>
            <a:ext cx="216000" cy="216000"/>
          </a:xfrm>
          <a:prstGeom prst="diamond">
            <a:avLst/>
          </a:prstGeom>
          <a:solidFill>
            <a:srgbClr val="002060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tx1"/>
              </a:solidFill>
            </a:endParaRP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68829427-E861-4169-AD50-83B3ADFDE61E}"/>
              </a:ext>
            </a:extLst>
          </p:cNvPr>
          <p:cNvCxnSpPr>
            <a:cxnSpLocks/>
          </p:cNvCxnSpPr>
          <p:nvPr/>
        </p:nvCxnSpPr>
        <p:spPr>
          <a:xfrm flipH="1">
            <a:off x="9385303" y="2974033"/>
            <a:ext cx="858721" cy="2320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EFCF414F-F819-49D0-98CD-0FDA16A5D162}"/>
              </a:ext>
            </a:extLst>
          </p:cNvPr>
          <p:cNvSpPr/>
          <p:nvPr/>
        </p:nvSpPr>
        <p:spPr>
          <a:xfrm>
            <a:off x="3074210" y="1185705"/>
            <a:ext cx="8632116" cy="2408853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64CA80E-BC32-4C17-BB95-24A16A32DAC7}"/>
              </a:ext>
            </a:extLst>
          </p:cNvPr>
          <p:cNvSpPr/>
          <p:nvPr/>
        </p:nvSpPr>
        <p:spPr>
          <a:xfrm>
            <a:off x="2983891" y="3822545"/>
            <a:ext cx="1398719" cy="1514652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D7D8D8F-E4E8-4D85-950F-85853FAF3B4F}"/>
              </a:ext>
            </a:extLst>
          </p:cNvPr>
          <p:cNvSpPr/>
          <p:nvPr/>
        </p:nvSpPr>
        <p:spPr>
          <a:xfrm>
            <a:off x="7819430" y="5518667"/>
            <a:ext cx="1401642" cy="993366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78C729-D1EE-40EE-85F4-29E97E001D48}"/>
              </a:ext>
            </a:extLst>
          </p:cNvPr>
          <p:cNvSpPr txBox="1"/>
          <p:nvPr/>
        </p:nvSpPr>
        <p:spPr>
          <a:xfrm>
            <a:off x="4457803" y="44398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3488B1-04CB-4636-AABA-3A3D4CBC73EC}"/>
              </a:ext>
            </a:extLst>
          </p:cNvPr>
          <p:cNvSpPr txBox="1"/>
          <p:nvPr/>
        </p:nvSpPr>
        <p:spPr>
          <a:xfrm>
            <a:off x="6941888" y="7576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3246A9D-7ED7-48BC-8633-D9B89F72F327}"/>
              </a:ext>
            </a:extLst>
          </p:cNvPr>
          <p:cNvSpPr txBox="1"/>
          <p:nvPr/>
        </p:nvSpPr>
        <p:spPr>
          <a:xfrm>
            <a:off x="9357616" y="58152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810784-8EB7-47BE-ABB2-8DB6961EB7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78368" y="2042399"/>
            <a:ext cx="9336880" cy="2324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2600">
                <a:solidFill>
                  <a:srgbClr val="002060"/>
                </a:solidFill>
              </a:rPr>
              <a:t>Contribuir com a Corregedoria do IFC no lançamento do programa de capacitação "</a:t>
            </a:r>
            <a:r>
              <a:rPr lang="pt-BR" sz="2600" b="1">
                <a:solidFill>
                  <a:srgbClr val="002060"/>
                </a:solidFill>
              </a:rPr>
              <a:t>Trilhas da Correição</a:t>
            </a:r>
            <a:r>
              <a:rPr lang="pt-BR" sz="2600">
                <a:solidFill>
                  <a:srgbClr val="002060"/>
                </a:solidFill>
              </a:rPr>
              <a:t>" que abordará conhecimentos introdutórios aos servidores integrantes de comissões de IPS e de PAD.</a:t>
            </a:r>
          </a:p>
          <a:p>
            <a:pPr marL="0" indent="0">
              <a:buNone/>
            </a:pPr>
            <a:br>
              <a:rPr lang="pt-BR" sz="1800">
                <a:latin typeface="Aptos"/>
              </a:rPr>
            </a:br>
            <a:endParaRPr lang="pt-BR" sz="1800">
              <a:solidFill>
                <a:srgbClr val="1F1F1F"/>
              </a:solidFill>
              <a:latin typeface="Aptos"/>
            </a:endParaRPr>
          </a:p>
          <a:p>
            <a:pPr marL="342900" indent="-342900"/>
            <a:endParaRPr lang="pt-BR" sz="26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/>
            <a:endParaRPr lang="pt-BR" sz="26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/>
            <a:endParaRPr lang="pt-BR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EF508C-CA54-4DED-84DA-26B61B99A919}"/>
              </a:ext>
            </a:extLst>
          </p:cNvPr>
          <p:cNvSpPr txBox="1"/>
          <p:nvPr/>
        </p:nvSpPr>
        <p:spPr>
          <a:xfrm>
            <a:off x="694943" y="854370"/>
            <a:ext cx="3723455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Objetivo Geral:</a:t>
            </a: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58C41C-9AEA-4CB3-ADB5-9F85AD34212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7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7852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Comunicações processuais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100" b="1">
                <a:solidFill>
                  <a:srgbClr val="002060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Notificação Prévia: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100" b="1">
                <a:solidFill>
                  <a:srgbClr val="002060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 Intimação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100" b="1">
                <a:solidFill>
                  <a:srgbClr val="002060"/>
                </a:solidFill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Citação</a:t>
            </a:r>
            <a:endParaRPr lang="pt-BR" sz="21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4084D7-934E-049A-66DF-2813467AB637}"/>
              </a:ext>
            </a:extLst>
          </p:cNvPr>
          <p:cNvSpPr txBox="1"/>
          <p:nvPr/>
        </p:nvSpPr>
        <p:spPr>
          <a:xfrm>
            <a:off x="775855" y="3932902"/>
            <a:ext cx="1064029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ea typeface="Calibri"/>
                <a:cs typeface="Calibri"/>
              </a:rPr>
              <a:t>Destaques:</a:t>
            </a:r>
            <a:endParaRPr lang="pt-BR" sz="240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pt-BR" sz="2400" err="1">
                <a:ea typeface="Calibri"/>
                <a:cs typeface="Calibri"/>
              </a:rPr>
              <a:t>arts</a:t>
            </a:r>
            <a:r>
              <a:rPr lang="pt-BR" sz="2400">
                <a:ea typeface="Calibri"/>
                <a:cs typeface="Calibri"/>
              </a:rPr>
              <a:t>. 97-105 da PN 27/2022;</a:t>
            </a:r>
          </a:p>
          <a:p>
            <a:pPr marL="342900" indent="-342900">
              <a:buFont typeface="Calibri"/>
              <a:buChar char="-"/>
            </a:pPr>
            <a:r>
              <a:rPr lang="pt-BR" sz="2400">
                <a:ea typeface="Calibri"/>
                <a:cs typeface="Calibri"/>
              </a:rPr>
              <a:t>meio digital viável - correio eletrônico institucional, aplicativos de mensagens instantâneas ou recursos tecnológicos similares;</a:t>
            </a:r>
            <a:endParaRPr lang="pt-BR"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pt-BR" sz="2400">
                <a:cs typeface="Calibri"/>
              </a:rPr>
              <a:t>confirmação automática de leitura;</a:t>
            </a:r>
            <a:endParaRPr lang="pt-BR" sz="2400" b="1"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pt-BR" sz="2400">
                <a:cs typeface="Calibri"/>
              </a:rPr>
              <a:t>ciência ficta, quando encaminhada para o correio eletrônico ou número de telefone móvel informados ou confirmados pelo interessado.</a:t>
            </a:r>
            <a:endParaRPr lang="pt-BR">
              <a:cs typeface="Calibri" panose="020F0502020204030204"/>
            </a:endParaRPr>
          </a:p>
          <a:p>
            <a:endParaRPr lang="pt-BR" sz="2400" b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C110F6-0B74-95BD-A1EA-D8899EF3D9D7}"/>
              </a:ext>
            </a:extLst>
          </p:cNvPr>
          <p:cNvSpPr txBox="1"/>
          <p:nvPr/>
        </p:nvSpPr>
        <p:spPr>
          <a:xfrm>
            <a:off x="5075695" y="2066440"/>
            <a:ext cx="583769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pt-BR" sz="2400" b="1" baseline="0" dirty="0">
                <a:solidFill>
                  <a:srgbClr val="002060"/>
                </a:solidFill>
                <a:latin typeface="Calibri"/>
                <a:ea typeface="Arial"/>
                <a:cs typeface="Arial"/>
              </a:rPr>
              <a:t>Forma de Contagem </a:t>
            </a:r>
            <a:r>
              <a:rPr lang="pt-BR" sz="2000" baseline="0" dirty="0">
                <a:solidFill>
                  <a:srgbClr val="002060"/>
                </a:solidFill>
                <a:latin typeface="Calibri"/>
                <a:ea typeface="Arial"/>
                <a:cs typeface="Arial"/>
              </a:rPr>
              <a:t>(art. 238 da Lei nº 8.112/90 e art. 66 da Lei nº 9.784/99)</a:t>
            </a:r>
            <a:r>
              <a:rPr lang="pt-BR" sz="20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Wingdings,Sans-Serif"/>
              <a:buChar char="§"/>
            </a:pPr>
            <a:r>
              <a:rPr lang="pt-BR" sz="2400" baseline="0" dirty="0">
                <a:solidFill>
                  <a:srgbClr val="002060"/>
                </a:solidFill>
                <a:latin typeface="Calibri"/>
                <a:ea typeface="Arial"/>
                <a:cs typeface="Arial"/>
              </a:rPr>
              <a:t>Dias corridos</a:t>
            </a:r>
            <a:r>
              <a:rPr lang="pt-BR" sz="24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Wingdings,Sans-Serif"/>
              <a:buChar char="§"/>
            </a:pPr>
            <a:r>
              <a:rPr lang="pt-BR" sz="2400" baseline="0" dirty="0">
                <a:solidFill>
                  <a:srgbClr val="002060"/>
                </a:solidFill>
                <a:latin typeface="Calibri"/>
                <a:ea typeface="Arial"/>
                <a:cs typeface="Arial"/>
              </a:rPr>
              <a:t>Exclui o dia de início e inclui o do vencimento</a:t>
            </a:r>
            <a:r>
              <a:rPr lang="pt-BR" sz="2400" dirty="0">
                <a:latin typeface="Calibri"/>
                <a:ea typeface="Arial"/>
                <a:cs typeface="Arial"/>
              </a:rPr>
              <a:t>​</a:t>
            </a:r>
            <a:endParaRPr lang="pt-BR">
              <a:latin typeface="Calibri"/>
              <a:ea typeface="Arial"/>
              <a:cs typeface="Calibri" panose="020F0502020204030204"/>
            </a:endParaRPr>
          </a:p>
          <a:p>
            <a:pPr marL="342900" indent="-342900" algn="just">
              <a:buFont typeface="Wingdings,Sans-Serif"/>
              <a:buChar char="§"/>
            </a:pPr>
            <a:r>
              <a:rPr lang="pt-BR" sz="2400" dirty="0">
                <a:cs typeface="Arial"/>
              </a:rPr>
              <a:t>Exceto Intimação 3 d úteis L. 9.784/1999</a:t>
            </a:r>
          </a:p>
        </p:txBody>
      </p:sp>
    </p:spTree>
    <p:extLst>
      <p:ext uri="{BB962C8B-B14F-4D97-AF65-F5344CB8AC3E}">
        <p14:creationId xmlns:p14="http://schemas.microsoft.com/office/powerpoint/2010/main" val="21490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7329BF6-EB80-4B89-9729-6D22D53E3511}"/>
              </a:ext>
            </a:extLst>
          </p:cNvPr>
          <p:cNvSpPr/>
          <p:nvPr/>
        </p:nvSpPr>
        <p:spPr>
          <a:xfrm>
            <a:off x="655321" y="1855433"/>
            <a:ext cx="11536679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400"/>
              </a:spcBef>
            </a:pPr>
            <a:endParaRPr lang="pt-BR" sz="800">
              <a:solidFill>
                <a:srgbClr val="002060"/>
              </a:solidFill>
              <a:cs typeface="Calibri"/>
            </a:endParaRPr>
          </a:p>
          <a:p>
            <a:pPr algn="just">
              <a:spcBef>
                <a:spcPts val="400"/>
              </a:spcBef>
            </a:pPr>
            <a:endParaRPr lang="pt-BR" sz="800">
              <a:solidFill>
                <a:srgbClr val="002060"/>
              </a:solidFill>
            </a:endParaRPr>
          </a:p>
          <a:p>
            <a:pPr algn="just">
              <a:spcBef>
                <a:spcPts val="400"/>
              </a:spcBef>
            </a:pPr>
            <a:endParaRPr lang="pt-BR" sz="2400" b="1">
              <a:solidFill>
                <a:srgbClr val="002060"/>
              </a:solidFill>
              <a:cs typeface="Calibri" panose="020F0502020204030204"/>
            </a:endParaRPr>
          </a:p>
          <a:p>
            <a:pPr algn="just">
              <a:spcBef>
                <a:spcPts val="400"/>
              </a:spcBef>
            </a:pPr>
            <a:endParaRPr lang="pt-BR" sz="24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95E957-5329-41CD-B968-AC64A3D6DC32}"/>
              </a:ext>
            </a:extLst>
          </p:cNvPr>
          <p:cNvSpPr txBox="1"/>
          <p:nvPr/>
        </p:nvSpPr>
        <p:spPr>
          <a:xfrm>
            <a:off x="694943" y="854370"/>
            <a:ext cx="614271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</a:rPr>
              <a:t>TI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03C007-D9B5-4BBF-B349-3BCD05584A67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15359A-781A-9691-5B66-80BEDDE3EA31}"/>
              </a:ext>
            </a:extLst>
          </p:cNvPr>
          <p:cNvSpPr txBox="1"/>
          <p:nvPr/>
        </p:nvSpPr>
        <p:spPr>
          <a:xfrm>
            <a:off x="697424" y="1717729"/>
            <a:ext cx="1071966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100" dirty="0">
                <a:solidFill>
                  <a:srgbClr val="002060"/>
                </a:solidFill>
                <a:cs typeface="Calibri"/>
              </a:rPr>
              <a:t>O que é: primeira oportunidade em que acusação formalizada</a:t>
            </a:r>
          </a:p>
          <a:p>
            <a:endParaRPr lang="pt-BR" sz="2100" dirty="0">
              <a:solidFill>
                <a:srgbClr val="002060"/>
              </a:solidFill>
              <a:cs typeface="Calibri"/>
            </a:endParaRPr>
          </a:p>
          <a:p>
            <a:r>
              <a:rPr lang="pt-BR" sz="2100" dirty="0">
                <a:solidFill>
                  <a:srgbClr val="002060"/>
                </a:solidFill>
                <a:cs typeface="Calibri"/>
              </a:rPr>
              <a:t>Conterá:</a:t>
            </a:r>
          </a:p>
          <a:p>
            <a:r>
              <a:rPr lang="pt-BR" sz="2100" dirty="0">
                <a:solidFill>
                  <a:srgbClr val="002060"/>
                </a:solidFill>
                <a:cs typeface="Calibri"/>
              </a:rPr>
              <a:t>Fatos supostamente ilícitos para que possa se defender</a:t>
            </a:r>
          </a:p>
          <a:p>
            <a:r>
              <a:rPr lang="pt-BR" sz="2100" dirty="0">
                <a:solidFill>
                  <a:srgbClr val="002060"/>
                </a:solidFill>
                <a:cs typeface="Calibri"/>
              </a:rPr>
              <a:t>Conduta + provas + enquadramento (recomendável)</a:t>
            </a:r>
          </a:p>
          <a:p>
            <a:endParaRPr lang="pt-BR" sz="2100" dirty="0">
              <a:solidFill>
                <a:srgbClr val="002060"/>
              </a:solidFill>
              <a:cs typeface="Calibri"/>
            </a:endParaRPr>
          </a:p>
          <a:p>
            <a:r>
              <a:rPr lang="pt-BR" sz="2100" dirty="0">
                <a:solidFill>
                  <a:srgbClr val="002060"/>
                </a:solidFill>
                <a:cs typeface="Calibri"/>
              </a:rPr>
              <a:t>[Súmula 672 STJ (pode alterar capitulação)]</a:t>
            </a:r>
            <a:endParaRPr lang="pt-BR" dirty="0"/>
          </a:p>
          <a:p>
            <a:endParaRPr lang="pt-BR" sz="21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4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Relatório Final</a:t>
            </a:r>
          </a:p>
          <a:p>
            <a:pPr marL="0" indent="0">
              <a:buNone/>
            </a:pPr>
            <a:endParaRPr lang="pt-BR" sz="900" b="1"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</a:t>
            </a:r>
            <a:endParaRPr lang="pt-BR" sz="2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C60C898-F48F-44A2-BFC2-26F2924C0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449689"/>
              </p:ext>
            </p:extLst>
          </p:nvPr>
        </p:nvGraphicFramePr>
        <p:xfrm>
          <a:off x="694944" y="1728316"/>
          <a:ext cx="11108036" cy="477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4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Relatório Final</a:t>
            </a:r>
          </a:p>
          <a:p>
            <a:pPr marL="0" indent="0">
              <a:buNone/>
            </a:pPr>
            <a:endParaRPr lang="pt-BR" sz="900" b="1"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</a:t>
            </a:r>
            <a:endParaRPr lang="pt-BR" sz="2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F58357C-55F9-E59B-D46C-85ABF808EEB5}"/>
              </a:ext>
            </a:extLst>
          </p:cNvPr>
          <p:cNvSpPr txBox="1"/>
          <p:nvPr/>
        </p:nvSpPr>
        <p:spPr>
          <a:xfrm>
            <a:off x="831272" y="2285999"/>
            <a:ext cx="10806545" cy="32778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002060"/>
                </a:solidFill>
                <a:latin typeface="Arial"/>
                <a:cs typeface="Arial"/>
              </a:rPr>
              <a:t>Análises complementares da CPAD do conjunto probatório e argumentos de defesa - tese (TI), antítese (Defesa Escrita), síntese (Relatório Final);</a:t>
            </a:r>
            <a:endParaRPr lang="en-US" sz="2100">
              <a:solidFill>
                <a:srgbClr val="002060"/>
              </a:solidFill>
              <a:latin typeface="Arial"/>
              <a:cs typeface="Arial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002060"/>
                </a:solidFill>
                <a:latin typeface="Arial"/>
                <a:cs typeface="Arial"/>
              </a:rPr>
              <a:t>Expedido o RF, a CPAD se desonera da designação que lhe fora incumbida e encaminha para a autoridade instauradora - conclusivo e fundamentado no conjunto de provas.</a:t>
            </a:r>
            <a:endParaRPr lang="en-US" sz="2100">
              <a:solidFill>
                <a:srgbClr val="002060"/>
              </a:solidFill>
              <a:latin typeface="Arial"/>
              <a:cs typeface="Arial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endParaRPr lang="pt-BR" sz="2100">
              <a:solidFill>
                <a:srgbClr val="1F1F1F"/>
              </a:solidFill>
              <a:latin typeface="Arial"/>
              <a:cs typeface="Arial"/>
            </a:endParaRP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6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108" y="432655"/>
            <a:ext cx="10515600" cy="49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  <a:latin typeface="+mj-lt"/>
              </a:rPr>
              <a:t>Pontos de destaque das Provas</a:t>
            </a:r>
            <a:endParaRPr lang="pt-BR" sz="3600" b="1">
              <a:solidFill>
                <a:srgbClr val="002060"/>
              </a:solidFill>
              <a:latin typeface="+mj-lt"/>
              <a:ea typeface="Calibri Light"/>
              <a:cs typeface="Calibri Light"/>
            </a:endParaRPr>
          </a:p>
          <a:p>
            <a:pPr marL="0" indent="0">
              <a:buNone/>
            </a:pPr>
            <a:endParaRPr lang="pt-BR" sz="1200" b="1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8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279308" y="1026958"/>
            <a:ext cx="10513106" cy="8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0A790-1222-18F7-A221-F00B9F7B48A2}"/>
              </a:ext>
            </a:extLst>
          </p:cNvPr>
          <p:cNvSpPr txBox="1"/>
          <p:nvPr/>
        </p:nvSpPr>
        <p:spPr>
          <a:xfrm>
            <a:off x="-540327" y="1330035"/>
            <a:ext cx="12150435" cy="32229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Provas </a:t>
            </a:r>
            <a:r>
              <a:rPr lang="pt-BR" sz="23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capítulo próprio do curso de PAD: Destaque à oitiva de menores e vítimas de assédio sexual (acolhimento). </a:t>
            </a:r>
            <a:endParaRPr lang="pt-BR" sz="230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Na oitiva de menor de idade: escuta especializada (psicóloga/assistente social), onde Ministério Público pode ser parceiro (atuação/estrutura) - sem revitimização (ECA);</a:t>
            </a:r>
            <a:endParaRPr lang="pt-BR" sz="23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Abandono de cargo; Acumulação ilegal de cargos, empregos e funções públicas; e Inassiduidade habitual: Prova pré-constituída (casos de demissão) - Rito Sumário.</a:t>
            </a:r>
          </a:p>
        </p:txBody>
      </p:sp>
    </p:spTree>
    <p:extLst>
      <p:ext uri="{BB962C8B-B14F-4D97-AF65-F5344CB8AC3E}">
        <p14:creationId xmlns:p14="http://schemas.microsoft.com/office/powerpoint/2010/main" val="28627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Julgamento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3000" b="1">
                <a:solidFill>
                  <a:srgbClr val="002060"/>
                </a:solidFill>
              </a:rPr>
              <a:t> </a:t>
            </a:r>
            <a:r>
              <a:rPr lang="pt-BR" sz="2600" b="1">
                <a:solidFill>
                  <a:srgbClr val="002060"/>
                </a:solidFill>
              </a:rPr>
              <a:t>Autoridade Julgadora</a:t>
            </a:r>
            <a:endParaRPr lang="pt-BR" sz="2600" b="1">
              <a:solidFill>
                <a:srgbClr val="002060"/>
              </a:solidFill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b="1">
                <a:solidFill>
                  <a:srgbClr val="002060"/>
                </a:solidFill>
              </a:rPr>
              <a:t> Decreto nº 11.123/2022</a:t>
            </a:r>
            <a:endParaRPr lang="pt-BR" sz="2400" b="1">
              <a:solidFill>
                <a:srgbClr val="002060"/>
              </a:solidFill>
              <a:ea typeface="Calibri"/>
              <a:cs typeface="Calibri"/>
            </a:endParaRP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200" b="1">
                <a:solidFill>
                  <a:srgbClr val="002060"/>
                </a:solidFill>
              </a:rPr>
              <a:t> Penalidades expulsivas </a:t>
            </a:r>
            <a:r>
              <a:rPr lang="pt-BR" sz="2200" b="1">
                <a:solidFill>
                  <a:srgbClr val="002060"/>
                </a:solidFill>
                <a:sym typeface="Wingdings" panose="05000000000000000000" pitchFamily="2" charset="2"/>
              </a:rPr>
              <a:t> delegada aos Ministros de Estado - Possibilidade de subdelegação</a:t>
            </a:r>
            <a:endParaRPr lang="pt-BR" sz="2200" b="1">
              <a:solidFill>
                <a:srgbClr val="002060"/>
              </a:solidFill>
              <a:ea typeface="Calibri"/>
              <a:cs typeface="Calibri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200" b="1">
                <a:solidFill>
                  <a:srgbClr val="002060"/>
                </a:solidFill>
                <a:sym typeface="Wingdings" panose="05000000000000000000" pitchFamily="2" charset="2"/>
              </a:rPr>
              <a:t> CGU  julgamento de processos com recomendação de penalidades expulsivas a ocupantes de cargos CCE-17 e superior - Possibilidade de subdelegação</a:t>
            </a:r>
            <a:endParaRPr lang="pt-BR" sz="2200" b="1">
              <a:solidFill>
                <a:srgbClr val="002060"/>
              </a:solidFill>
              <a:ea typeface="Calibri"/>
              <a:cs typeface="Calibri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b="1">
                <a:solidFill>
                  <a:srgbClr val="002060"/>
                </a:solidFill>
                <a:sym typeface="Wingdings" panose="05000000000000000000" pitchFamily="2" charset="2"/>
              </a:rPr>
              <a:t>Aplicação das demais penalidades permanece regida pela Lei nº 8.112/90 e regimentos internos</a:t>
            </a:r>
            <a:endParaRPr lang="pt-BR" sz="2000" b="1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 b="1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2">
              <a:lnSpc>
                <a:spcPct val="200000"/>
              </a:lnSpc>
              <a:spcBef>
                <a:spcPts val="0"/>
              </a:spcBef>
              <a:buClr>
                <a:srgbClr val="00B050"/>
              </a:buClr>
            </a:pPr>
            <a:endParaRPr lang="pt-BR" sz="24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2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48044"/>
            <a:ext cx="10515600" cy="66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Penalidades disciplinares</a:t>
            </a:r>
            <a:r>
              <a:rPr lang="pt-BR" sz="2600" b="1">
                <a:solidFill>
                  <a:srgbClr val="002060"/>
                </a:solidFill>
              </a:rPr>
              <a:t> </a:t>
            </a:r>
            <a:endParaRPr lang="pt-BR" sz="40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2EB54-3ACC-4528-AD37-024174D33F44}"/>
              </a:ext>
            </a:extLst>
          </p:cNvPr>
          <p:cNvSpPr txBox="1"/>
          <p:nvPr/>
        </p:nvSpPr>
        <p:spPr>
          <a:xfrm>
            <a:off x="495760" y="2038121"/>
            <a:ext cx="9635330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>
                <a:solidFill>
                  <a:srgbClr val="002060"/>
                </a:solidFill>
              </a:rPr>
              <a:t>Advertência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>
                <a:solidFill>
                  <a:srgbClr val="002060"/>
                </a:solidFill>
              </a:rPr>
              <a:t>Suspensão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>
                <a:solidFill>
                  <a:srgbClr val="002060"/>
                </a:solidFill>
              </a:rPr>
              <a:t>Demissão / Dispensa por justa causa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>
                <a:solidFill>
                  <a:srgbClr val="002060"/>
                </a:solidFill>
              </a:rPr>
              <a:t>Cassação de Aposentadoria ou Disponibilidade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>
                <a:solidFill>
                  <a:srgbClr val="002060"/>
                </a:solidFill>
              </a:rPr>
              <a:t>Destituição de cargo em comissão ou de função comissionada</a:t>
            </a:r>
          </a:p>
          <a:p>
            <a:endParaRPr lang="pt-BR" sz="2600"/>
          </a:p>
        </p:txBody>
      </p:sp>
      <p:sp>
        <p:nvSpPr>
          <p:cNvPr id="3" name="AutoShape 2" descr="https://brc-powerpoint.officeapps.live.com/pods/GetClipboardImage.ashx?Id=3665cd5d-2521-439c-b361-0274c8711ce7&amp;DC=GBR1&amp;pkey=5ed6d683-50f7-40a9-806c-b9dd70d6738f&amp;wdwaccluster=GB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7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7472" y="94804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Nulidades</a:t>
            </a:r>
          </a:p>
          <a:p>
            <a:pPr marL="0" indent="0">
              <a:buNone/>
            </a:pPr>
            <a:endParaRPr lang="pt-BR" sz="900" b="1">
              <a:latin typeface="+mj-lt"/>
            </a:endParaRPr>
          </a:p>
          <a:p>
            <a:pPr marL="0" indent="0">
              <a:lnSpc>
                <a:spcPct val="200000"/>
              </a:lnSpc>
              <a:buClr>
                <a:srgbClr val="00B050"/>
              </a:buClr>
              <a:buNone/>
            </a:pPr>
            <a:r>
              <a:rPr lang="pt-BR" sz="3000" b="1">
                <a:solidFill>
                  <a:srgbClr val="002060"/>
                </a:solidFill>
                <a:highlight>
                  <a:srgbClr val="FFFF00"/>
                </a:highlight>
              </a:rPr>
              <a:t>  </a:t>
            </a:r>
            <a:endParaRPr lang="pt-BR" sz="2600" b="1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9C1F4F-5CC2-485D-B556-7BAD08E25655}"/>
              </a:ext>
            </a:extLst>
          </p:cNvPr>
          <p:cNvSpPr txBox="1"/>
          <p:nvPr/>
        </p:nvSpPr>
        <p:spPr>
          <a:xfrm>
            <a:off x="2461846" y="2589351"/>
            <a:ext cx="7119898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400" b="1">
                <a:solidFill>
                  <a:srgbClr val="002060"/>
                </a:solidFill>
              </a:rPr>
              <a:t>É</a:t>
            </a:r>
            <a:r>
              <a:rPr lang="pt-BR" sz="2400" b="1" i="0">
                <a:solidFill>
                  <a:srgbClr val="002060"/>
                </a:solidFill>
                <a:effectLst/>
              </a:rPr>
              <a:t> o vício que impede o ato jurídico de produzir efeitos.</a:t>
            </a:r>
          </a:p>
          <a:p>
            <a:endParaRPr lang="pt-BR" sz="2400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pt-BR" sz="2400" b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pt-BR" sz="2400" b="1">
                <a:solidFill>
                  <a:srgbClr val="0070C0"/>
                </a:solidFill>
                <a:ea typeface="Calibri"/>
                <a:cs typeface="Calibri"/>
              </a:rPr>
              <a:t>Porém, apesar de haver as mais variadas alegações: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AA3F78-8CD6-41AB-8311-79D288E5452D}"/>
              </a:ext>
            </a:extLst>
          </p:cNvPr>
          <p:cNvSpPr txBox="1"/>
          <p:nvPr/>
        </p:nvSpPr>
        <p:spPr>
          <a:xfrm>
            <a:off x="2013728" y="4665906"/>
            <a:ext cx="7438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0" u="none" strike="noStrike">
                <a:solidFill>
                  <a:srgbClr val="002060"/>
                </a:solidFill>
                <a:effectLst/>
              </a:rPr>
              <a:t>Só   ocorre   quando   comprovado   prejuízo    à    defesa</a:t>
            </a:r>
            <a:r>
              <a:rPr lang="en-US" sz="2400" b="1" i="0">
                <a:solidFill>
                  <a:srgbClr val="002060"/>
                </a:solidFill>
                <a:effectLst/>
              </a:rPr>
              <a:t>​</a:t>
            </a:r>
          </a:p>
          <a:p>
            <a:endParaRPr lang="pt-BR" sz="2400" b="1">
              <a:solidFill>
                <a:srgbClr val="00206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3CF26A-2133-4C58-A4BD-4C84D2ABE691}"/>
              </a:ext>
            </a:extLst>
          </p:cNvPr>
          <p:cNvSpPr txBox="1"/>
          <p:nvPr/>
        </p:nvSpPr>
        <p:spPr>
          <a:xfrm>
            <a:off x="6954270" y="4162543"/>
            <a:ext cx="1636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2400" b="1" i="0" u="none" strike="noStrike">
                <a:solidFill>
                  <a:srgbClr val="FF0000"/>
                </a:solidFill>
                <a:effectLst/>
              </a:rPr>
              <a:t>CONCRETO</a:t>
            </a:r>
            <a:r>
              <a:rPr lang="en-US" sz="2400" b="1" i="0">
                <a:solidFill>
                  <a:srgbClr val="002060"/>
                </a:solidFill>
                <a:effectLst/>
              </a:rPr>
              <a:t>​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EEE2D26-DFD1-43EB-932C-2280A8E12546}"/>
              </a:ext>
            </a:extLst>
          </p:cNvPr>
          <p:cNvCxnSpPr>
            <a:cxnSpLocks/>
          </p:cNvCxnSpPr>
          <p:nvPr/>
        </p:nvCxnSpPr>
        <p:spPr>
          <a:xfrm>
            <a:off x="7405510" y="4539609"/>
            <a:ext cx="366888" cy="2525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B94FF3A-9D15-4C12-9CC1-DA021684F9AA}"/>
              </a:ext>
            </a:extLst>
          </p:cNvPr>
          <p:cNvCxnSpPr>
            <a:cxnSpLocks/>
          </p:cNvCxnSpPr>
          <p:nvPr/>
        </p:nvCxnSpPr>
        <p:spPr>
          <a:xfrm flipH="1">
            <a:off x="7772399" y="4539609"/>
            <a:ext cx="197556" cy="2525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635" y="931536"/>
            <a:ext cx="10515600" cy="66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Prescrição – Lei nº 8.112/90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   </a:t>
            </a:r>
            <a:endParaRPr lang="pt-BR" sz="40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3B800B2D-E158-4C07-809B-E6AF52D491FE}"/>
              </a:ext>
            </a:extLst>
          </p:cNvPr>
          <p:cNvSpPr/>
          <p:nvPr/>
        </p:nvSpPr>
        <p:spPr>
          <a:xfrm>
            <a:off x="1047624" y="4727501"/>
            <a:ext cx="4311185" cy="201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FD5CA3C8-66F0-4EF1-8E19-5C3C62EE3A04}"/>
              </a:ext>
            </a:extLst>
          </p:cNvPr>
          <p:cNvSpPr/>
          <p:nvPr/>
        </p:nvSpPr>
        <p:spPr>
          <a:xfrm>
            <a:off x="960100" y="4727501"/>
            <a:ext cx="182900" cy="20189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200D481-A08B-40D2-8A3C-DD60C4A21005}"/>
              </a:ext>
            </a:extLst>
          </p:cNvPr>
          <p:cNvSpPr/>
          <p:nvPr/>
        </p:nvSpPr>
        <p:spPr>
          <a:xfrm>
            <a:off x="5244050" y="2594611"/>
            <a:ext cx="299041" cy="30860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INSTAURAÇÃO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DA35519-048B-41B8-9B75-B81E44A01E72}"/>
              </a:ext>
            </a:extLst>
          </p:cNvPr>
          <p:cNvSpPr/>
          <p:nvPr/>
        </p:nvSpPr>
        <p:spPr>
          <a:xfrm>
            <a:off x="5543091" y="4763411"/>
            <a:ext cx="1745068" cy="11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0606FDED-1380-43D0-8525-9729ED2705ED}"/>
              </a:ext>
            </a:extLst>
          </p:cNvPr>
          <p:cNvSpPr/>
          <p:nvPr/>
        </p:nvSpPr>
        <p:spPr>
          <a:xfrm>
            <a:off x="7402919" y="4716304"/>
            <a:ext cx="3741458" cy="213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8533ACF-B941-4A4E-8231-CB744EB4FC9C}"/>
              </a:ext>
            </a:extLst>
          </p:cNvPr>
          <p:cNvSpPr txBox="1"/>
          <p:nvPr/>
        </p:nvSpPr>
        <p:spPr>
          <a:xfrm>
            <a:off x="1493608" y="4929337"/>
            <a:ext cx="2449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rgbClr val="FF0000"/>
                </a:solidFill>
              </a:rPr>
              <a:t>Prazo para instauração</a:t>
            </a:r>
          </a:p>
          <a:p>
            <a:endParaRPr lang="pt-BR" sz="1600"/>
          </a:p>
          <a:p>
            <a:r>
              <a:rPr lang="pt-BR" sz="1600"/>
              <a:t>Se não instaurar no prazo, prescreve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169B169-09F6-4AF4-ACD5-149846EBFB07}"/>
              </a:ext>
            </a:extLst>
          </p:cNvPr>
          <p:cNvSpPr txBox="1"/>
          <p:nvPr/>
        </p:nvSpPr>
        <p:spPr>
          <a:xfrm>
            <a:off x="5578340" y="4944596"/>
            <a:ext cx="184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Ocorre só uma vez</a:t>
            </a:r>
          </a:p>
          <a:p>
            <a:endParaRPr lang="pt-BR" sz="1600"/>
          </a:p>
          <a:p>
            <a:r>
              <a:rPr lang="pt-BR" sz="1600" b="1"/>
              <a:t>PRAZO NÃO CORRE</a:t>
            </a:r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1FA44101-49D3-4B90-9511-51F6CF59C488}"/>
              </a:ext>
            </a:extLst>
          </p:cNvPr>
          <p:cNvSpPr/>
          <p:nvPr/>
        </p:nvSpPr>
        <p:spPr>
          <a:xfrm>
            <a:off x="7262740" y="4701044"/>
            <a:ext cx="182900" cy="20189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720492E-3012-4FE0-A50F-106A4EDD1993}"/>
              </a:ext>
            </a:extLst>
          </p:cNvPr>
          <p:cNvSpPr txBox="1"/>
          <p:nvPr/>
        </p:nvSpPr>
        <p:spPr>
          <a:xfrm>
            <a:off x="8048777" y="4944597"/>
            <a:ext cx="2449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rgbClr val="FF0000"/>
                </a:solidFill>
              </a:rPr>
              <a:t>Prazo recomeça do zero</a:t>
            </a:r>
          </a:p>
          <a:p>
            <a:endParaRPr lang="pt-BR" sz="1600"/>
          </a:p>
          <a:p>
            <a:r>
              <a:rPr lang="pt-BR" sz="1600"/>
              <a:t>Se não julgar no prazo, prescreve</a:t>
            </a:r>
          </a:p>
        </p:txBody>
      </p:sp>
      <p:sp>
        <p:nvSpPr>
          <p:cNvPr id="27" name="Texto Explicativo: Linha com Borda e Ênfase 26">
            <a:extLst>
              <a:ext uri="{FF2B5EF4-FFF2-40B4-BE49-F238E27FC236}">
                <a16:creationId xmlns:a16="http://schemas.microsoft.com/office/drawing/2014/main" id="{CD0A704A-0085-4B74-BC79-E263C2423136}"/>
              </a:ext>
            </a:extLst>
          </p:cNvPr>
          <p:cNvSpPr/>
          <p:nvPr/>
        </p:nvSpPr>
        <p:spPr>
          <a:xfrm>
            <a:off x="6053249" y="2304665"/>
            <a:ext cx="1191323" cy="369327"/>
          </a:xfrm>
          <a:prstGeom prst="accentBorderCallout1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</a:rPr>
              <a:t>Interrupção</a:t>
            </a:r>
          </a:p>
        </p:txBody>
      </p:sp>
      <p:sp>
        <p:nvSpPr>
          <p:cNvPr id="28" name="Texto Explicativo: Linha com Borda e Ênfase 27">
            <a:extLst>
              <a:ext uri="{FF2B5EF4-FFF2-40B4-BE49-F238E27FC236}">
                <a16:creationId xmlns:a16="http://schemas.microsoft.com/office/drawing/2014/main" id="{725347C3-B9AB-49E7-AEBF-69F59244245B}"/>
              </a:ext>
            </a:extLst>
          </p:cNvPr>
          <p:cNvSpPr/>
          <p:nvPr/>
        </p:nvSpPr>
        <p:spPr>
          <a:xfrm>
            <a:off x="1493608" y="2881811"/>
            <a:ext cx="1191323" cy="547189"/>
          </a:xfrm>
          <a:prstGeom prst="accentBorderCallout1">
            <a:avLst>
              <a:gd name="adj1" fmla="val 18750"/>
              <a:gd name="adj2" fmla="val -8333"/>
              <a:gd name="adj3" fmla="val 332232"/>
              <a:gd name="adj4" fmla="val -354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</a:rPr>
              <a:t>Ciência do fato</a:t>
            </a:r>
          </a:p>
        </p:txBody>
      </p:sp>
      <p:sp>
        <p:nvSpPr>
          <p:cNvPr id="16" name="Texto Explicativo: Linha com Borda e Ênfase 15">
            <a:extLst>
              <a:ext uri="{FF2B5EF4-FFF2-40B4-BE49-F238E27FC236}">
                <a16:creationId xmlns:a16="http://schemas.microsoft.com/office/drawing/2014/main" id="{2BADE6BB-39CB-4786-A9D8-DB7D29A427F6}"/>
              </a:ext>
            </a:extLst>
          </p:cNvPr>
          <p:cNvSpPr/>
          <p:nvPr/>
        </p:nvSpPr>
        <p:spPr>
          <a:xfrm>
            <a:off x="10418508" y="3124584"/>
            <a:ext cx="1191323" cy="369327"/>
          </a:xfrm>
          <a:prstGeom prst="accentBorderCallout1">
            <a:avLst>
              <a:gd name="adj1" fmla="val 18750"/>
              <a:gd name="adj2" fmla="val -8333"/>
              <a:gd name="adj3" fmla="val 412923"/>
              <a:gd name="adj4" fmla="val 4170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</a:rPr>
              <a:t>Julgamento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BD040819-4F94-4F23-B7BC-27122F13CE8E}"/>
              </a:ext>
            </a:extLst>
          </p:cNvPr>
          <p:cNvSpPr/>
          <p:nvPr/>
        </p:nvSpPr>
        <p:spPr>
          <a:xfrm>
            <a:off x="10961476" y="4716304"/>
            <a:ext cx="182900" cy="20189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1D8057-036A-F98B-C077-59A3FBBCDB32}"/>
              </a:ext>
            </a:extLst>
          </p:cNvPr>
          <p:cNvSpPr txBox="1"/>
          <p:nvPr/>
        </p:nvSpPr>
        <p:spPr>
          <a:xfrm>
            <a:off x="694598" y="2022649"/>
            <a:ext cx="284135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"/>
                <a:cs typeface="Arial"/>
              </a:rPr>
              <a:t>Art. 142 - Leitura</a:t>
            </a:r>
            <a:endParaRPr lang="pt-BR" sz="240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 animBg="1"/>
      <p:bldP spid="16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48452"/>
            <a:ext cx="10515600" cy="66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Prescrição – Interrupção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3000" b="1">
                <a:solidFill>
                  <a:srgbClr val="002060"/>
                </a:solidFill>
              </a:rPr>
              <a:t>    </a:t>
            </a:r>
            <a:endParaRPr lang="pt-BR" sz="4000" b="1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E5EE1B2-0273-4801-AEC8-7DD43074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9" y="1996493"/>
            <a:ext cx="10585702" cy="48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49263">
              <a:lnSpc>
                <a:spcPct val="124000"/>
              </a:lnSpc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600" dirty="0">
                <a:solidFill>
                  <a:srgbClr val="002060"/>
                </a:solidFill>
                <a:latin typeface="+mn-lt"/>
              </a:rPr>
              <a:t>Ocorre </a:t>
            </a:r>
            <a:r>
              <a:rPr lang="pt-BR" sz="2600" u="sng" dirty="0">
                <a:solidFill>
                  <a:srgbClr val="002060"/>
                </a:solidFill>
                <a:latin typeface="+mn-lt"/>
              </a:rPr>
              <a:t>uma única vez</a:t>
            </a:r>
            <a:r>
              <a:rPr lang="pt-BR" sz="2600" dirty="0">
                <a:solidFill>
                  <a:srgbClr val="002060"/>
                </a:solidFill>
                <a:latin typeface="+mn-lt"/>
              </a:rPr>
              <a:t> quanto ao mesmo fato (Parecer vinculante GQ-144), por até:</a:t>
            </a:r>
          </a:p>
          <a:p>
            <a:pPr algn="just" defTabSz="449263">
              <a:lnSpc>
                <a:spcPct val="124000"/>
              </a:lnSpc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sz="2600">
              <a:solidFill>
                <a:srgbClr val="002060"/>
              </a:solidFill>
              <a:latin typeface="+mn-lt"/>
            </a:endParaRPr>
          </a:p>
          <a:p>
            <a:pPr algn="just" defTabSz="449263">
              <a:lnSpc>
                <a:spcPct val="124000"/>
              </a:lnSpc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sz="2600">
              <a:solidFill>
                <a:srgbClr val="002060"/>
              </a:solidFill>
              <a:latin typeface="+mn-lt"/>
            </a:endParaRPr>
          </a:p>
          <a:p>
            <a:pPr algn="just" defTabSz="449263">
              <a:lnSpc>
                <a:spcPct val="80000"/>
              </a:lnSpc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sz="2600" b="1" u="sng">
              <a:solidFill>
                <a:srgbClr val="002060"/>
              </a:solidFill>
              <a:latin typeface="+mn-lt"/>
            </a:endParaRPr>
          </a:p>
          <a:p>
            <a:pPr algn="just" defTabSz="449263">
              <a:lnSpc>
                <a:spcPct val="124000"/>
              </a:lnSpc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sz="2600" b="1" u="sng">
              <a:solidFill>
                <a:srgbClr val="002060"/>
              </a:solidFill>
              <a:latin typeface="+mn-lt"/>
            </a:endParaRPr>
          </a:p>
          <a:p>
            <a:pPr algn="just" defTabSz="449263">
              <a:lnSpc>
                <a:spcPct val="124000"/>
              </a:lnSpc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Enunciado CGU nº 01</a:t>
            </a:r>
            <a:endParaRPr lang="pt-BR" sz="2000" dirty="0">
              <a:solidFill>
                <a:srgbClr val="002060"/>
              </a:solidFill>
              <a:latin typeface="+mn-lt"/>
              <a:cs typeface="Calibri"/>
            </a:endParaRPr>
          </a:p>
          <a:p>
            <a:pPr algn="just" defTabSz="449263">
              <a:lnSpc>
                <a:spcPct val="124000"/>
              </a:lnSpc>
              <a:tabLst>
                <a:tab pos="0" algn="l"/>
                <a:tab pos="104775" algn="l"/>
                <a:tab pos="536575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Prescrição. Interrupção. </a:t>
            </a:r>
            <a:r>
              <a:rPr lang="pt-BR" sz="2000" i="1" dirty="0">
                <a:solidFill>
                  <a:srgbClr val="002060"/>
                </a:solidFill>
                <a:latin typeface="+mn-lt"/>
              </a:rPr>
              <a:t>O processo administrativo disciplinar e a sindicância acusatória, ambos previstos pela Lei n.º 8.112/90, são os únicos procedimentos aptos a interromper o prazo prescricional.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 + Súmula 635 STJ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33234CA-D601-4130-A425-7F8DDDC7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23" y="3429000"/>
            <a:ext cx="868755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810784-8EB7-47BE-ABB2-8DB6961EB7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46249" y="1778696"/>
            <a:ext cx="9729786" cy="4741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>
                <a:solidFill>
                  <a:srgbClr val="002060"/>
                </a:solidFill>
              </a:rPr>
              <a:t>Oferecer noções gerais referentes a:</a:t>
            </a:r>
            <a:endParaRPr lang="pt-BR">
              <a:solidFill>
                <a:srgbClr val="002060"/>
              </a:solidFill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70C0"/>
                </a:solidFill>
              </a:rPr>
              <a:t>Admissibilidade </a:t>
            </a:r>
            <a:r>
              <a:rPr lang="pt-BR">
                <a:solidFill>
                  <a:srgbClr val="002060"/>
                </a:solidFill>
              </a:rPr>
              <a:t>e IPS;</a:t>
            </a:r>
            <a:endParaRPr lang="pt-BR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2060"/>
                </a:solidFill>
                <a:cs typeface="Calibri"/>
              </a:rPr>
              <a:t>Fluxo de um PAD (linha-mestra);</a:t>
            </a:r>
            <a:endParaRPr lang="pt-BR">
              <a:solidFill>
                <a:srgbClr val="002060"/>
              </a:solidFill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2060"/>
                </a:solidFill>
              </a:rPr>
              <a:t>Tipos de comunicações processuais;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Nulidade;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70C0"/>
                </a:solidFill>
              </a:rPr>
              <a:t>Prescrição</a:t>
            </a:r>
            <a:r>
              <a:rPr lang="pt-BR">
                <a:solidFill>
                  <a:srgbClr val="002060"/>
                </a:solidFill>
              </a:rPr>
              <a:t> e incidentes de prazo;</a:t>
            </a:r>
            <a:endParaRPr lang="pt-BR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2060"/>
                </a:solidFill>
              </a:rPr>
              <a:t>Meios de consultas para auxiliar em trabalhos com PAD;</a:t>
            </a:r>
            <a:endParaRPr lang="pt-BR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algn="just">
              <a:buFont typeface="Calibri" panose="020B0604020202020204" pitchFamily="34" charset="0"/>
              <a:buChar char="-"/>
            </a:pPr>
            <a:r>
              <a:rPr lang="pt-BR">
                <a:solidFill>
                  <a:srgbClr val="002060"/>
                </a:solidFill>
              </a:rPr>
              <a:t>Temas para possíveis aprofundamentos</a:t>
            </a:r>
            <a:r>
              <a:rPr lang="pt-BR" sz="2400">
                <a:solidFill>
                  <a:srgbClr val="002060"/>
                </a:solidFill>
              </a:rPr>
              <a:t>.</a:t>
            </a: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br>
              <a:rPr lang="pt-BR" sz="1800">
                <a:latin typeface="Aptos"/>
              </a:rPr>
            </a:br>
            <a:endParaRPr lang="pt-BR" sz="1800">
              <a:solidFill>
                <a:srgbClr val="1F1F1F"/>
              </a:solidFill>
              <a:latin typeface="Aptos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pt-BR" sz="26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pt-BR" sz="26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pt-BR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EF508C-CA54-4DED-84DA-26B61B99A919}"/>
              </a:ext>
            </a:extLst>
          </p:cNvPr>
          <p:cNvSpPr txBox="1"/>
          <p:nvPr/>
        </p:nvSpPr>
        <p:spPr>
          <a:xfrm>
            <a:off x="694943" y="854370"/>
            <a:ext cx="5244705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Objetivos específicos: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58C41C-9AEA-4CB3-ADB5-9F85AD34212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5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108" y="432655"/>
            <a:ext cx="10515600" cy="49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  <a:latin typeface="+mj-lt"/>
              </a:rPr>
              <a:t>Pontos a destacar da Prescrição </a:t>
            </a:r>
          </a:p>
          <a:p>
            <a:pPr marL="0" indent="0">
              <a:buNone/>
            </a:pPr>
            <a:endParaRPr lang="pt-BR" sz="1200" b="1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8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279308" y="1026958"/>
            <a:ext cx="10513106" cy="8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0A790-1222-18F7-A221-F00B9F7B48A2}"/>
              </a:ext>
            </a:extLst>
          </p:cNvPr>
          <p:cNvSpPr txBox="1"/>
          <p:nvPr/>
        </p:nvSpPr>
        <p:spPr>
          <a:xfrm>
            <a:off x="-540327" y="1330035"/>
            <a:ext cx="12150435" cy="5826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Suspensão </a:t>
            </a: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de prazos por 120 dias entre 23/03/2020 e 20/07/2020 (MP 928/2020);</a:t>
            </a: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Suspensão judicial expressa (p. 325 do Manual de PAD e Parecer da AGU).</a:t>
            </a:r>
            <a:endParaRPr lang="pt-BR" sz="23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Prazo de </a:t>
            </a:r>
            <a:r>
              <a:rPr lang="pt-BR" sz="2300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Prescrição </a:t>
            </a: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penal (§ 2º do art. 142 da Lei nº 8.112/90 c/c </a:t>
            </a:r>
            <a:r>
              <a:rPr lang="pt-BR" sz="2300" dirty="0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arts</a:t>
            </a:r>
            <a:r>
              <a:rPr lang="pt-BR" sz="23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. 109 e 110 do Código Penal) - Parecer AGU Nº JL - 0620/10/2020 que acolheu o Parecer 81/2020/DECOR/CGU/AGU (mesmo sem I.P. ou A.P.); Parecer nº 4/2019/CNPAD/CGU/AGU: STJ, Mandado de Segurança nº 12.043, STJ, Recurso Especial nº 1.376.377 (p. 326 do Manual de PAD);</a:t>
            </a: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300" dirty="0">
                <a:solidFill>
                  <a:srgbClr val="002060"/>
                </a:solidFill>
                <a:latin typeface="Calibri"/>
                <a:cs typeface="Arial"/>
              </a:rPr>
              <a:t>3 Anos para Abandono de Cargo (Art. 323 do CP - isonomia de critério) Parecer PGFN/CJU/CED nº 1.498/2007 (animus). Parecer Vinculante nº AM – 02 (prescrição Penal).</a:t>
            </a: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endParaRPr lang="pt-BR" sz="2100">
              <a:solidFill>
                <a:srgbClr val="1F1F1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3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Conclusões dessas noções gerais de PAD</a:t>
            </a:r>
            <a:endParaRPr lang="pt-BR" sz="4400" b="1">
              <a:solidFill>
                <a:srgbClr val="002060"/>
              </a:solidFill>
              <a:latin typeface="+mj-lt"/>
              <a:cs typeface="Calibri Light"/>
            </a:endParaRPr>
          </a:p>
          <a:p>
            <a:pPr marL="1371600" lvl="3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>
              <a:solidFill>
                <a:srgbClr val="002060"/>
              </a:solidFill>
              <a:ea typeface="+mn-lt"/>
              <a:cs typeface="+mn-lt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+mn-lt"/>
                <a:cs typeface="+mn-lt"/>
              </a:rPr>
              <a:t>Há diferença entre os elementos de informação/provas hábeis a iniciar uma investigação, instaurar um PAD e p/ sugerir punição (standard);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+mn-lt"/>
                <a:cs typeface="+mn-lt"/>
              </a:rPr>
              <a:t>RF da CPAD deve ser conclusivo, com enquadramentos sugeridos/TAC/arquivamento, sustentada nas apurações e provas dos autos (buscar da verdade e de justiça). Encerra os trabalhos da CPAD;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,Sans-Serif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Calibri"/>
                <a:cs typeface="Calibri"/>
              </a:rPr>
              <a:t>As principais causas de nulidade estão intimamente ligadas aos princípios da ampla defesa e do contraditório (princípios do “devido processo legal”, do “in dubio pro </a:t>
            </a:r>
            <a:r>
              <a:rPr lang="pt-BR" sz="2400" err="1">
                <a:solidFill>
                  <a:srgbClr val="002060"/>
                </a:solidFill>
                <a:ea typeface="Calibri"/>
                <a:cs typeface="Calibri"/>
              </a:rPr>
              <a:t>reu</a:t>
            </a:r>
            <a:r>
              <a:rPr lang="pt-BR" sz="2400">
                <a:solidFill>
                  <a:srgbClr val="002060"/>
                </a:solidFill>
                <a:ea typeface="Calibri"/>
                <a:cs typeface="Calibri"/>
              </a:rPr>
              <a:t>” etc.) - haver prejuízo.</a:t>
            </a: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6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5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108" y="432655"/>
            <a:ext cx="10515600" cy="498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  <a:latin typeface="+mj-lt"/>
              </a:rPr>
              <a:t>Futuros aprofundamentos:</a:t>
            </a:r>
            <a:endParaRPr lang="pt-BR" sz="3600" b="1">
              <a:solidFill>
                <a:srgbClr val="002060"/>
              </a:solidFill>
              <a:latin typeface="+mj-lt"/>
              <a:ea typeface="Calibri Light"/>
              <a:cs typeface="Calibri Light"/>
            </a:endParaRPr>
          </a:p>
          <a:p>
            <a:pPr marL="0" indent="0">
              <a:buNone/>
            </a:pPr>
            <a:endParaRPr lang="pt-BR" sz="1200" b="1">
              <a:solidFill>
                <a:srgbClr val="002060"/>
              </a:solidFill>
              <a:latin typeface="Calibri Light"/>
              <a:ea typeface="Calibri Light"/>
              <a:cs typeface="Calibri Light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18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279308" y="1026958"/>
            <a:ext cx="10513106" cy="8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B0A790-1222-18F7-A221-F00B9F7B48A2}"/>
              </a:ext>
            </a:extLst>
          </p:cNvPr>
          <p:cNvSpPr txBox="1"/>
          <p:nvPr/>
        </p:nvSpPr>
        <p:spPr>
          <a:xfrm>
            <a:off x="-540327" y="1330035"/>
            <a:ext cx="12150435" cy="48714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Curso de PAD da CRG de 32h;</a:t>
            </a: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Assédio Sexual X Conduta de Conotação Sexual (curso/palestra, NT 3285/2023-CGUNE/DICOR/CRG);</a:t>
            </a:r>
            <a:endParaRPr lang="en-US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Incidente sanidade mental (NT 469/2024-CGUNE/DICOR/CRG);</a:t>
            </a:r>
            <a:endParaRPr lang="pt-BR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Princípio da insignificância/bagatela (Súmula 599 do STJ, NT 2648/2020-CGUNE/CRG, Manual de PAD); </a:t>
            </a:r>
            <a:endParaRPr lang="pt-BR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Dosimetria (curso; artigo); </a:t>
            </a:r>
            <a:endParaRPr lang="en-US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Dolo, culpa, erro (discussões); </a:t>
            </a:r>
            <a:endParaRPr lang="en-US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TAC (curso CRG);</a:t>
            </a: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Standard probatório, prova emprestada, prova indiciária (discussões); </a:t>
            </a:r>
            <a:endParaRPr lang="pt-BR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Provas, </a:t>
            </a:r>
            <a:r>
              <a:rPr lang="pt-BR" sz="1900" dirty="0" err="1">
                <a:solidFill>
                  <a:srgbClr val="002060"/>
                </a:solidFill>
                <a:ea typeface="Calibri"/>
                <a:cs typeface="Calibri"/>
              </a:rPr>
              <a:t>rapport</a:t>
            </a: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, empatia (discussões);</a:t>
            </a:r>
            <a:endParaRPr lang="pt-BR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Controle jurisdicional (Súmula 665 STJ) x independência das instâncias (discussões, súmula);</a:t>
            </a:r>
            <a:endParaRPr lang="en-US" sz="1900" dirty="0">
              <a:ea typeface="Calibri"/>
              <a:cs typeface="Calibri"/>
            </a:endParaRPr>
          </a:p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1900" dirty="0">
                <a:solidFill>
                  <a:srgbClr val="002060"/>
                </a:solidFill>
                <a:ea typeface="Calibri"/>
                <a:cs typeface="Calibri"/>
              </a:rPr>
              <a:t>TI e RF (curso); </a:t>
            </a:r>
            <a:endParaRPr lang="en-US" sz="19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0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rgbClr val="002060"/>
                </a:solidFill>
                <a:latin typeface="+mj-lt"/>
              </a:rPr>
              <a:t>Referências para consultas básicas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endParaRPr lang="pt-BR" sz="2400">
              <a:solidFill>
                <a:srgbClr val="00206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endParaRPr lang="pt-BR" sz="2400">
              <a:solidFill>
                <a:srgbClr val="002060"/>
              </a:solidFill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b="1">
                <a:solidFill>
                  <a:srgbClr val="002060"/>
                </a:solidFill>
              </a:rPr>
              <a:t>Fontes legais/normativas:</a:t>
            </a:r>
            <a:endParaRPr lang="pt-BR" sz="2600" b="1">
              <a:solidFill>
                <a:srgbClr val="002060"/>
              </a:solidFill>
              <a:ea typeface="Calibri"/>
              <a:cs typeface="Calibri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+mn-lt"/>
                <a:cs typeface="+mn-lt"/>
              </a:rPr>
              <a:t>Lei nº 8.112/1990 (Estatuto- Direito Material e Processual);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+mn-lt"/>
                <a:cs typeface="+mn-lt"/>
              </a:rPr>
              <a:t>Lei nº 9.784/1999 (processual);</a:t>
            </a:r>
            <a:endParaRPr lang="pt-BR">
              <a:solidFill>
                <a:srgbClr val="000000"/>
              </a:solidFill>
              <a:ea typeface="+mn-lt"/>
              <a:cs typeface="+mn-lt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+mn-lt"/>
                <a:cs typeface="+mn-lt"/>
              </a:rPr>
              <a:t>Decreto-lei nº 4.657, de 4 de setembro de 1942 (LINDB);</a:t>
            </a:r>
            <a:endParaRPr lang="pt-BR">
              <a:solidFill>
                <a:srgbClr val="000000"/>
              </a:solidFill>
              <a:ea typeface="+mn-lt"/>
              <a:cs typeface="+mn-lt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>
                <a:solidFill>
                  <a:srgbClr val="002060"/>
                </a:solidFill>
                <a:ea typeface="+mn-lt"/>
                <a:cs typeface="+mn-lt"/>
              </a:rPr>
              <a:t>Portaria Normativa CGU nº 27, de 11 de outubro de 2022 (consolidações normativas da  CRG - TAC, J.A., comunicações processuais digitais etc.).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6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1756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002060"/>
                </a:solidFill>
                <a:latin typeface="+mj-lt"/>
              </a:rPr>
              <a:t>Referências para consultas básicas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endParaRPr lang="pt-BR" sz="2400">
              <a:solidFill>
                <a:srgbClr val="00206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endParaRPr lang="pt-BR" sz="2400">
              <a:solidFill>
                <a:srgbClr val="002060"/>
              </a:solidFill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b="1" dirty="0">
                <a:solidFill>
                  <a:srgbClr val="002060"/>
                </a:solidFill>
              </a:rPr>
              <a:t>Fontes na web:</a:t>
            </a:r>
            <a:endParaRPr lang="pt-BR" sz="2600" b="1" dirty="0">
              <a:solidFill>
                <a:srgbClr val="002060"/>
              </a:solidFill>
              <a:ea typeface="Calibri"/>
              <a:cs typeface="Calibri"/>
            </a:endParaRP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2060"/>
                </a:solidFill>
                <a:ea typeface="+mn-lt"/>
                <a:cs typeface="+mn-lt"/>
              </a:rPr>
              <a:t>Manual de Processo Administrativo Disciplinar-PAD da CGU (2022);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2060"/>
                </a:solidFill>
                <a:ea typeface="+mn-lt"/>
                <a:cs typeface="+mn-lt"/>
              </a:rPr>
              <a:t>Anotações sobre Processo Administrativo Disciplinar (2023);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u="sng" dirty="0">
                <a:solidFill>
                  <a:srgbClr val="002060"/>
                </a:solidFill>
                <a:ea typeface="+mn-lt"/>
                <a:cs typeface="+mn-lt"/>
              </a:rPr>
              <a:t>Portal Corregedorias</a:t>
            </a:r>
            <a:r>
              <a:rPr lang="pt-BR" sz="2400" dirty="0">
                <a:solidFill>
                  <a:srgbClr val="002060"/>
                </a:solidFill>
                <a:ea typeface="+mn-lt"/>
                <a:cs typeface="+mn-lt"/>
              </a:rPr>
              <a:t> (RUMO, dosimetria, cursos online, Painel de Corregedorias etc.).</a:t>
            </a: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60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None/>
            </a:pPr>
            <a:endParaRPr lang="pt-BR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pt-BR" sz="4000" b="1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948044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b="1">
                <a:solidFill>
                  <a:schemeClr val="bg1">
                    <a:lumMod val="76000"/>
                  </a:schemeClr>
                </a:solidFill>
                <a:latin typeface="+mj-lt"/>
              </a:rPr>
              <a:t>Encerramento</a:t>
            </a:r>
            <a:r>
              <a:rPr lang="pt-BR" sz="2600" b="1">
                <a:solidFill>
                  <a:schemeClr val="bg1">
                    <a:lumMod val="76000"/>
                  </a:schemeClr>
                </a:solidFill>
              </a:rPr>
              <a:t> </a:t>
            </a:r>
            <a:endParaRPr lang="pt-BR" sz="4000" b="1">
              <a:solidFill>
                <a:schemeClr val="bg1">
                  <a:lumMod val="76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88D486-20A2-4D66-A0F0-DD7775D8EB36}"/>
              </a:ext>
            </a:extLst>
          </p:cNvPr>
          <p:cNvSpPr/>
          <p:nvPr/>
        </p:nvSpPr>
        <p:spPr>
          <a:xfrm>
            <a:off x="694944" y="1581139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2EB54-3ACC-4528-AD37-024174D33F44}"/>
              </a:ext>
            </a:extLst>
          </p:cNvPr>
          <p:cNvSpPr txBox="1"/>
          <p:nvPr/>
        </p:nvSpPr>
        <p:spPr>
          <a:xfrm>
            <a:off x="1388729" y="3431152"/>
            <a:ext cx="8779519" cy="75469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3200" b="1">
                <a:solidFill>
                  <a:srgbClr val="002060"/>
                </a:solidFill>
              </a:rPr>
              <a:t>Agradeço a vocês pela atenção aqui dedicada!</a:t>
            </a:r>
            <a:endParaRPr lang="pt-BR" sz="3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AutoShape 2" descr="https://brc-powerpoint.officeapps.live.com/pods/GetClipboardImage.ashx?Id=3665cd5d-2521-439c-b361-0274c8711ce7&amp;DC=GBR1&amp;pkey=5ed6d683-50f7-40a9-806c-b9dd70d6738f&amp;wdwaccluster=GB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6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81950960"/>
              </p:ext>
            </p:extLst>
          </p:nvPr>
        </p:nvGraphicFramePr>
        <p:xfrm>
          <a:off x="-880767" y="30480"/>
          <a:ext cx="10350237" cy="662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6132786" y="3247697"/>
            <a:ext cx="2128345" cy="15765"/>
          </a:xfrm>
          <a:prstGeom prst="line">
            <a:avLst/>
          </a:prstGeom>
          <a:ln w="28575">
            <a:solidFill>
              <a:srgbClr val="FFD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8261131" y="2606039"/>
            <a:ext cx="3436882" cy="1323439"/>
          </a:xfrm>
          <a:prstGeom prst="rect">
            <a:avLst/>
          </a:prstGeom>
          <a:solidFill>
            <a:srgbClr val="FFD1B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61131" y="2606040"/>
            <a:ext cx="3412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Órgão central dos sistemas de Controle Interno, de Ouvidoria, de Integridade e de Correição.</a:t>
            </a:r>
          </a:p>
        </p:txBody>
      </p:sp>
    </p:spTree>
    <p:extLst>
      <p:ext uri="{BB962C8B-B14F-4D97-AF65-F5344CB8AC3E}">
        <p14:creationId xmlns:p14="http://schemas.microsoft.com/office/powerpoint/2010/main" val="7234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AEACE-5A63-D140-B3AA-B39D62C640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3480" y="398463"/>
            <a:ext cx="10515600" cy="1325562"/>
          </a:xfrm>
        </p:spPr>
        <p:txBody>
          <a:bodyPr/>
          <a:lstStyle/>
          <a:p>
            <a:r>
              <a:rPr lang="pt-BR" b="1">
                <a:solidFill>
                  <a:srgbClr val="002060"/>
                </a:solidFill>
                <a:latin typeface="+mn-lt"/>
              </a:rPr>
              <a:t>Corregedoria-Geral da União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5052723"/>
              </p:ext>
            </p:extLst>
          </p:nvPr>
        </p:nvGraphicFramePr>
        <p:xfrm>
          <a:off x="1635760" y="-379836"/>
          <a:ext cx="9839960" cy="723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1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C20A4B7-813C-1245-B872-4A8223EF4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3" y="1137060"/>
            <a:ext cx="10515600" cy="1387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4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3600" b="1">
                <a:solidFill>
                  <a:srgbClr val="002060"/>
                </a:solidFill>
              </a:rPr>
              <a:t>Direito Administrativo Disciplinar</a:t>
            </a:r>
          </a:p>
          <a:p>
            <a:pPr marL="0" indent="0">
              <a:buNone/>
            </a:pPr>
            <a:endParaRPr lang="pt-BR" sz="4400" b="1"/>
          </a:p>
          <a:p>
            <a:pPr marL="457200" lvl="1" indent="0">
              <a:buNone/>
            </a:pPr>
            <a:endParaRPr lang="pt-BR" sz="280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9B5BDB3-E6C7-4B76-B6E1-4A50E80FD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306379"/>
              </p:ext>
            </p:extLst>
          </p:nvPr>
        </p:nvGraphicFramePr>
        <p:xfrm>
          <a:off x="1224786" y="891726"/>
          <a:ext cx="9855200" cy="663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41CF4FD-1AE0-4934-88EA-0FA080BE3736}"/>
              </a:ext>
            </a:extLst>
          </p:cNvPr>
          <p:cNvSpPr/>
          <p:nvPr/>
        </p:nvSpPr>
        <p:spPr>
          <a:xfrm>
            <a:off x="694943" y="1581150"/>
            <a:ext cx="1091488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C2FCDC-F1A1-4349-B57B-3378B1538AEF}"/>
              </a:ext>
            </a:extLst>
          </p:cNvPr>
          <p:cNvSpPr txBox="1"/>
          <p:nvPr/>
        </p:nvSpPr>
        <p:spPr>
          <a:xfrm>
            <a:off x="694943" y="854370"/>
            <a:ext cx="5696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Conceitos Introdutórios</a:t>
            </a:r>
          </a:p>
        </p:txBody>
      </p:sp>
    </p:spTree>
    <p:extLst>
      <p:ext uri="{BB962C8B-B14F-4D97-AF65-F5344CB8AC3E}">
        <p14:creationId xmlns:p14="http://schemas.microsoft.com/office/powerpoint/2010/main" val="35960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41CF4FD-1AE0-4934-88EA-0FA080BE3736}"/>
              </a:ext>
            </a:extLst>
          </p:cNvPr>
          <p:cNvSpPr/>
          <p:nvPr/>
        </p:nvSpPr>
        <p:spPr>
          <a:xfrm>
            <a:off x="694944" y="1581139"/>
            <a:ext cx="10914887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C2FCDC-F1A1-4349-B57B-3378B1538AEF}"/>
              </a:ext>
            </a:extLst>
          </p:cNvPr>
          <p:cNvSpPr txBox="1"/>
          <p:nvPr/>
        </p:nvSpPr>
        <p:spPr>
          <a:xfrm>
            <a:off x="694943" y="854370"/>
            <a:ext cx="5129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Abrangência objetiva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682717-AF05-4DBB-B2AA-DC0FE16DE27C}"/>
              </a:ext>
            </a:extLst>
          </p:cNvPr>
          <p:cNvSpPr/>
          <p:nvPr/>
        </p:nvSpPr>
        <p:spPr>
          <a:xfrm>
            <a:off x="694943" y="2166928"/>
            <a:ext cx="1091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>
                <a:solidFill>
                  <a:srgbClr val="002060"/>
                </a:solidFill>
              </a:rPr>
              <a:t>Os procedimentos disciplinares visam apurar infração praticada no exercício de suas atribuições ou que tenha relação com as atribuições do cargo em que se encontre investido. </a:t>
            </a:r>
            <a:endParaRPr lang="pt-BR" sz="2600">
              <a:solidFill>
                <a:srgbClr val="00206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72D7546-9AAA-43CB-8DD1-D843D2E77306}"/>
              </a:ext>
            </a:extLst>
          </p:cNvPr>
          <p:cNvSpPr/>
          <p:nvPr/>
        </p:nvSpPr>
        <p:spPr>
          <a:xfrm>
            <a:off x="639525" y="3823087"/>
            <a:ext cx="10914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>
                <a:solidFill>
                  <a:srgbClr val="002060"/>
                </a:solidFill>
              </a:rPr>
              <a:t>Questões da vida privada, </a:t>
            </a:r>
            <a:r>
              <a:rPr lang="pt-BR" sz="2800" b="1">
                <a:solidFill>
                  <a:srgbClr val="FF0000"/>
                </a:solidFill>
              </a:rPr>
              <a:t>sem reflexo na vida funcional</a:t>
            </a:r>
            <a:r>
              <a:rPr lang="pt-BR" sz="2800" b="1">
                <a:solidFill>
                  <a:srgbClr val="002060"/>
                </a:solidFill>
              </a:rPr>
              <a:t>, não ensejam responsabilização disciplinar.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DAAC74-F718-0746-CC8C-4CB783C4F7F3}"/>
              </a:ext>
            </a:extLst>
          </p:cNvPr>
          <p:cNvSpPr txBox="1"/>
          <p:nvPr/>
        </p:nvSpPr>
        <p:spPr>
          <a:xfrm>
            <a:off x="-623455" y="5126182"/>
            <a:ext cx="12178146" cy="1823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57350" lvl="3" indent="-285750" algn="just">
              <a:lnSpc>
                <a:spcPct val="150000"/>
              </a:lnSpc>
              <a:buFont typeface="Wingdings,Sans-Serif"/>
              <a:buChar char="v"/>
            </a:pPr>
            <a:r>
              <a:rPr lang="pt-BR" sz="2100">
                <a:solidFill>
                  <a:srgbClr val="002060"/>
                </a:solidFill>
                <a:latin typeface="Arial"/>
                <a:cs typeface="Arial"/>
              </a:rPr>
              <a:t>Obs.: os </a:t>
            </a:r>
            <a:r>
              <a:rPr lang="pt-BR" sz="2100">
                <a:solidFill>
                  <a:srgbClr val="0070C0"/>
                </a:solidFill>
                <a:latin typeface="Arial"/>
                <a:cs typeface="Arial"/>
              </a:rPr>
              <a:t>atos da vida privada</a:t>
            </a:r>
            <a:r>
              <a:rPr lang="pt-BR" sz="2100">
                <a:solidFill>
                  <a:srgbClr val="002060"/>
                </a:solidFill>
                <a:latin typeface="Arial"/>
                <a:cs typeface="Arial"/>
              </a:rPr>
              <a:t> não podem ter relação com o cargo [Di Pietro], o que é mais crítico na fase eleitoral. </a:t>
            </a:r>
            <a:r>
              <a:rPr lang="pt-BR" sz="2100" err="1">
                <a:solidFill>
                  <a:srgbClr val="002060"/>
                </a:solidFill>
                <a:latin typeface="Arial"/>
                <a:cs typeface="Arial"/>
              </a:rPr>
              <a:t>Exs</a:t>
            </a:r>
            <a:r>
              <a:rPr lang="pt-BR" sz="2100">
                <a:solidFill>
                  <a:srgbClr val="002060"/>
                </a:solidFill>
                <a:latin typeface="Arial"/>
                <a:cs typeface="Arial"/>
              </a:rPr>
              <a:t>.: - Auxílio Emergencial; - Nota Técnica nº 1556-2020/CGUNE/CRG (sobre opiniões servidores em redes sociais).</a:t>
            </a:r>
            <a:endParaRPr lang="en-US" sz="2100">
              <a:solidFill>
                <a:srgbClr val="002060"/>
              </a:solidFill>
              <a:latin typeface="Arial"/>
              <a:cs typeface="Arial"/>
            </a:endParaRPr>
          </a:p>
          <a:p>
            <a:endParaRPr lang="pt-BR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4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41CF4FD-1AE0-4934-88EA-0FA080BE3736}"/>
              </a:ext>
            </a:extLst>
          </p:cNvPr>
          <p:cNvSpPr/>
          <p:nvPr/>
        </p:nvSpPr>
        <p:spPr>
          <a:xfrm>
            <a:off x="694944" y="1581139"/>
            <a:ext cx="10914887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C2FCDC-F1A1-4349-B57B-3378B1538AEF}"/>
              </a:ext>
            </a:extLst>
          </p:cNvPr>
          <p:cNvSpPr txBox="1"/>
          <p:nvPr/>
        </p:nvSpPr>
        <p:spPr>
          <a:xfrm>
            <a:off x="694943" y="854370"/>
            <a:ext cx="5354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>
                <a:solidFill>
                  <a:srgbClr val="002060"/>
                </a:solidFill>
              </a:rPr>
              <a:t>Abrangência subjetiva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EC5BAA7-A00A-4C21-8E65-ED0CECAB0AF7}"/>
              </a:ext>
            </a:extLst>
          </p:cNvPr>
          <p:cNvGraphicFramePr/>
          <p:nvPr/>
        </p:nvGraphicFramePr>
        <p:xfrm>
          <a:off x="644423" y="1668137"/>
          <a:ext cx="10809485" cy="515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5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-padrao (1)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0771b3-05c8-48d1-b12a-1aa95cb884cd">
      <Terms xmlns="http://schemas.microsoft.com/office/infopath/2007/PartnerControls"/>
    </lcf76f155ced4ddcb4097134ff3c332f>
    <TaxCatchAll xmlns="e876e092-0a8f-4cb9-b032-fe888f510c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2B389F300B6B43B8EC776ABD219D12" ma:contentTypeVersion="16" ma:contentTypeDescription="Crie um novo documento." ma:contentTypeScope="" ma:versionID="840ea7c34e0a7d04ba673ed460f13f40">
  <xsd:schema xmlns:xsd="http://www.w3.org/2001/XMLSchema" xmlns:xs="http://www.w3.org/2001/XMLSchema" xmlns:p="http://schemas.microsoft.com/office/2006/metadata/properties" xmlns:ns2="e90771b3-05c8-48d1-b12a-1aa95cb884cd" xmlns:ns3="e876e092-0a8f-4cb9-b032-fe888f510c7f" targetNamespace="http://schemas.microsoft.com/office/2006/metadata/properties" ma:root="true" ma:fieldsID="e070c06dd515d6d8ec431d9f835b478a" ns2:_="" ns3:_="">
    <xsd:import namespace="e90771b3-05c8-48d1-b12a-1aa95cb884cd"/>
    <xsd:import namespace="e876e092-0a8f-4cb9-b032-fe888f510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771b3-05c8-48d1-b12a-1aa95cb88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6e092-0a8f-4cb9-b032-fe888f510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0a7494-1bba-49e4-8529-1810bc6f4c4c}" ma:internalName="TaxCatchAll" ma:showField="CatchAllData" ma:web="e876e092-0a8f-4cb9-b032-fe888f510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A6020A-0560-44A2-AB84-04E54D621546}">
  <ds:schemaRefs>
    <ds:schemaRef ds:uri="13a12571-872e-42b7-8355-12bfca92ac13"/>
    <ds:schemaRef ds:uri="e876e092-0a8f-4cb9-b032-fe888f510c7f"/>
    <ds:schemaRef ds:uri="e90771b3-05c8-48d1-b12a-1aa95cb884c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4389838-1B8F-4804-BF8C-0DA0B94158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9AC37-90FB-4356-BF55-BF0994D39236}">
  <ds:schemaRefs>
    <ds:schemaRef ds:uri="e876e092-0a8f-4cb9-b032-fe888f510c7f"/>
    <ds:schemaRef ds:uri="e90771b3-05c8-48d1-b12a-1aa95cb884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ppt-padrao (1)</Template>
  <Application>Microsoft Office PowerPoint</Application>
  <PresentationFormat>Widescreen</PresentationFormat>
  <Slides>45</Slides>
  <Notes>13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ppt-padrao (1)</vt:lpstr>
      <vt:lpstr>Palestra no IFC sobre noções gerais do Processo Administrativo Disciplinar</vt:lpstr>
      <vt:lpstr>Apresentação do PowerPoint</vt:lpstr>
      <vt:lpstr>Apresentação do PowerPoint</vt:lpstr>
      <vt:lpstr>Apresentação do PowerPoint</vt:lpstr>
      <vt:lpstr>Apresentação do PowerPoint</vt:lpstr>
      <vt:lpstr>Corregedoria-Geral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Investigação Preliminar Sumária - IPS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Cotta</dc:creator>
  <cp:revision>90</cp:revision>
  <dcterms:created xsi:type="dcterms:W3CDTF">2020-04-12T23:48:39Z</dcterms:created>
  <dcterms:modified xsi:type="dcterms:W3CDTF">2024-09-23T19:55:24Z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0x010100592B389F300B6B43B8EC776ABD219D12</vt:lpwstr>
  </property>
</Properties>
</file>